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Lato"/>
      <p:regular r:id="rId39"/>
      <p:bold r:id="rId40"/>
      <p:italic r:id="rId41"/>
      <p:boldItalic r:id="rId42"/>
    </p:embeddedFont>
    <p:embeddedFont>
      <p:font typeface="Open Sans Medium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iXjUDMCZOMZtXMH85BtE9fAWmw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0D61DF-E01F-4BD7-8F29-92BBF4A65986}">
  <a:tblStyle styleId="{940D61DF-E01F-4BD7-8F29-92BBF4A6598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4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6.xml"/><Relationship Id="rId44" Type="http://schemas.openxmlformats.org/officeDocument/2006/relationships/font" Target="fonts/OpenSansMedium-bold.fntdata"/><Relationship Id="rId21" Type="http://schemas.openxmlformats.org/officeDocument/2006/relationships/slide" Target="slides/slide15.xml"/><Relationship Id="rId43" Type="http://schemas.openxmlformats.org/officeDocument/2006/relationships/font" Target="fonts/OpenSansMedium-regular.fntdata"/><Relationship Id="rId24" Type="http://schemas.openxmlformats.org/officeDocument/2006/relationships/slide" Target="slides/slide18.xml"/><Relationship Id="rId46" Type="http://schemas.openxmlformats.org/officeDocument/2006/relationships/font" Target="fonts/OpenSansMedium-boldItalic.fntdata"/><Relationship Id="rId23" Type="http://schemas.openxmlformats.org/officeDocument/2006/relationships/slide" Target="slides/slide17.xml"/><Relationship Id="rId45" Type="http://schemas.openxmlformats.org/officeDocument/2006/relationships/font" Target="fonts/OpenSansMedium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47" Type="http://customschemas.google.com/relationships/presentationmetadata" Target="meta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Lato-regular.fnt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4" name="Google Shape;50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8" name="Google Shape;52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1" name="Google Shape;2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90172"/>
            <a:ext cx="12192001" cy="446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26" name="Google Shape;2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960227" y="2960227"/>
            <a:ext cx="6858001" cy="93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gif"/><Relationship Id="rId5" Type="http://schemas.openxmlformats.org/officeDocument/2006/relationships/image" Target="../media/image4.gif"/><Relationship Id="rId6" Type="http://schemas.openxmlformats.org/officeDocument/2006/relationships/image" Target="../media/image12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7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hyperlink" Target="https://normas-apa.org/referencias/" TargetMode="External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4.gif"/><Relationship Id="rId7" Type="http://schemas.openxmlformats.org/officeDocument/2006/relationships/image" Target="../media/image20.jpg"/><Relationship Id="rId8" Type="http://schemas.openxmlformats.org/officeDocument/2006/relationships/image" Target="../media/image2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39.jpg"/><Relationship Id="rId5" Type="http://schemas.openxmlformats.org/officeDocument/2006/relationships/image" Target="../media/image42.jpg"/><Relationship Id="rId6" Type="http://schemas.openxmlformats.org/officeDocument/2006/relationships/image" Target="../media/image53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58.png"/><Relationship Id="rId5" Type="http://schemas.openxmlformats.org/officeDocument/2006/relationships/image" Target="../media/image54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76.png"/><Relationship Id="rId5" Type="http://schemas.openxmlformats.org/officeDocument/2006/relationships/image" Target="../media/image74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Relationship Id="rId4" Type="http://schemas.openxmlformats.org/officeDocument/2006/relationships/image" Target="../media/image64.png"/><Relationship Id="rId5" Type="http://schemas.openxmlformats.org/officeDocument/2006/relationships/image" Target="../media/image66.png"/><Relationship Id="rId6" Type="http://schemas.openxmlformats.org/officeDocument/2006/relationships/image" Target="../media/image20.jpg"/><Relationship Id="rId7" Type="http://schemas.openxmlformats.org/officeDocument/2006/relationships/image" Target="../media/image2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8.jpg"/><Relationship Id="rId4" Type="http://schemas.openxmlformats.org/officeDocument/2006/relationships/image" Target="../media/image5.pn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0.jpg"/><Relationship Id="rId5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/>
          <p:nvPr/>
        </p:nvSpPr>
        <p:spPr>
          <a:xfrm>
            <a:off x="2600317" y="300414"/>
            <a:ext cx="6632255" cy="120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MX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INSTITUTO POLITÉCNICO 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 DE EDUCACIÓN MEDIA SUPERIOR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DIVISIÓN DE INNOVACIÓN ACADÉMICA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DEPARTAMENTO DE DISEÑO CURRICULAR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401" y="192987"/>
            <a:ext cx="1051366" cy="14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 txBox="1"/>
          <p:nvPr/>
        </p:nvSpPr>
        <p:spPr>
          <a:xfrm>
            <a:off x="-109041" y="1639959"/>
            <a:ext cx="120509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CATÁLOGO DE CONCEPTOS 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906637">
            <a:off x="79707" y="2763885"/>
            <a:ext cx="4152443" cy="420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5514" y="5226277"/>
            <a:ext cx="880506" cy="79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55767" y="3062493"/>
            <a:ext cx="1765781" cy="1360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1"/>
          <p:cNvGrpSpPr/>
          <p:nvPr/>
        </p:nvGrpSpPr>
        <p:grpSpPr>
          <a:xfrm>
            <a:off x="9673875" y="0"/>
            <a:ext cx="2518125" cy="2095501"/>
            <a:chOff x="949094" y="1538654"/>
            <a:chExt cx="5994356" cy="4475284"/>
          </a:xfrm>
        </p:grpSpPr>
        <p:pic>
          <p:nvPicPr>
            <p:cNvPr id="40" name="Google Shape;40;p1"/>
            <p:cNvPicPr preferRelativeResize="0"/>
            <p:nvPr/>
          </p:nvPicPr>
          <p:blipFill rotWithShape="1">
            <a:blip r:embed="rId7">
              <a:alphaModFix/>
            </a:blip>
            <a:srcRect b="1722" l="8925" r="0" t="10387"/>
            <a:stretch/>
          </p:blipFill>
          <p:spPr>
            <a:xfrm>
              <a:off x="949094" y="1538654"/>
              <a:ext cx="5994356" cy="4475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50265" y="3468148"/>
              <a:ext cx="760263" cy="68635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6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67" name="Google Shape;167;p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6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/>
        </p:nvSpPr>
        <p:spPr>
          <a:xfrm>
            <a:off x="5857445" y="1780465"/>
            <a:ext cx="58893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Díaz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Barriga (2002) nos indica que las técnicas de enseñanza-aprendizaje son procedimientos o recursos (organizadores del conocimiento) que un docente emplea en forma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consciente, controlada e intencional como instrumentos flexibles, para que el estudiante aprenda significativamente.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 ejemplos son: Objetivos o propósitos del aprendizaje, información previa, preguntas insertadas, ilustraciones, pistas o claves tipográficas o discursivas, mapas conceptuales, organizadores previos y antologías, resúmenes, antologías, redes semánticas, uso de estructuras textuales, entre otros.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5857457" y="1380269"/>
            <a:ext cx="625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Técnicas de enseñanza aprendizaje: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25902" y="748408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6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22476" y="748408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14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83" name="Google Shape;183;p14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4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/>
          <p:nvPr/>
        </p:nvSpPr>
        <p:spPr>
          <a:xfrm>
            <a:off x="5981697" y="4064763"/>
            <a:ext cx="60960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r>
              <a:rPr b="1" i="1" lang="es-MX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Son indicadores que nos ayudan a medir el grado de adquisición de objetivos, contenidos y competencias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 dependiendo del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instrumento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de evaluación empleado por el docente.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 criterios presentan enunciados y descripciones generales sobre el tipo y grado de aprendizajes que se espera (forma y fondo).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5981697" y="1279808"/>
            <a:ext cx="6096000" cy="29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Instrumentos de evaluación: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Son recursos que se emplean para medir los resultados de un proceso de enseñanza-aprendizaje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b="1"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mapas mentales y conceptuales, m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étodos de casos, encuestas, observaciones directas, debates, entrevistas, producciones orales, plásticas o musicales, investigaciones individuales y en grupo, actividades de ejecución, rúbrica o matriz de valoración, lista de cotejo, diario de clase, guía de observación, entre otras.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5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99" name="Google Shape;199;p1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5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5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/>
          <p:nvPr/>
        </p:nvSpPr>
        <p:spPr>
          <a:xfrm>
            <a:off x="5833310" y="1281478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Instrumentos de evaluación: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 rotWithShape="1">
          <a:blip r:embed="rId4">
            <a:alphaModFix/>
          </a:blip>
          <a:srcRect b="2434" l="41941" r="8981" t="38041"/>
          <a:stretch/>
        </p:blipFill>
        <p:spPr>
          <a:xfrm>
            <a:off x="9023279" y="1512250"/>
            <a:ext cx="2585497" cy="45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6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6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15" name="Google Shape;215;p1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6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6"/>
          <p:cNvSpPr/>
          <p:nvPr/>
        </p:nvSpPr>
        <p:spPr>
          <a:xfrm>
            <a:off x="6553207" y="600703"/>
            <a:ext cx="4953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6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/>
          <p:nvPr/>
        </p:nvSpPr>
        <p:spPr>
          <a:xfrm>
            <a:off x="5867397" y="1816859"/>
            <a:ext cx="6096000" cy="4081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Evidencias de 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aprendizaje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evidencias son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conjunto de pruebas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concretas de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el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 está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aprendiendo.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Son producciones o actuaciones de los estudiantes que sirven para dar seguimiento a los aprendizajes esperados o RAP´s.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referirse a diversas producciones, expresiones o actuaciones de los estudiantes que surgen del trabajo didáctico en relación con el desarrollo de la unidad de competencia.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6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17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30" name="Google Shape;230;p17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7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7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7"/>
          <p:cNvSpPr/>
          <p:nvPr/>
        </p:nvSpPr>
        <p:spPr>
          <a:xfrm>
            <a:off x="6539032" y="3"/>
            <a:ext cx="4953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7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/>
        </p:nvSpPr>
        <p:spPr>
          <a:xfrm>
            <a:off x="5659356" y="1014425"/>
            <a:ext cx="6506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45720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Aspectos a considerar para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realizar una buena evaluación formativa:</a:t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7"/>
          <p:cNvSpPr/>
          <p:nvPr/>
        </p:nvSpPr>
        <p:spPr>
          <a:xfrm>
            <a:off x="5659350" y="1837800"/>
            <a:ext cx="6403800" cy="4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Calibri"/>
              <a:buAutoNum type="arabicPeriod"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Objetivos de aprendizaje: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Metas que se pretende llegar con el proceso de enseñanza-aprendizaje, 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vinculados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 la adquisición de competencias claves y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específicas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Calibri"/>
              <a:buAutoNum type="arabicPeriod"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Criterios para lograr el éxito: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docente debe identificar los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pasos que deben tomar para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alinearlos con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metas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Calibri"/>
              <a:buAutoNum type="arabicPeriod"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Estrategias de cuestionamiento: </a:t>
            </a:r>
            <a:r>
              <a:rPr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Estimular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plantear perspectivas individuales a partir de un solo concepto, para que investiguen sobre sus posturas, cuestionen cada paso del proceso y descubran soluciones.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60033"/>
              </a:buClr>
              <a:buSzPts val="2000"/>
              <a:buFont typeface="Calibri"/>
              <a:buAutoNum type="arabicPeriod"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Actividades de aprendizaje: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docentes deben preparar y diseñar actividades que recojan evidencia del aprendizaje de sus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7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8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46" name="Google Shape;246;p1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8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8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8"/>
          <p:cNvSpPr/>
          <p:nvPr/>
        </p:nvSpPr>
        <p:spPr>
          <a:xfrm>
            <a:off x="5978701" y="1938729"/>
            <a:ext cx="5873393" cy="4029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5. Información del aprendizaje: </a:t>
            </a:r>
            <a:r>
              <a:rPr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adquirir y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modificar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conocimiento o comportamiento como resultado de la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experiencia. </a:t>
            </a:r>
            <a:endParaRPr b="1" sz="20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6. Autoevaluación del estudiante: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con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sideran el nivel de aprendizaje con los logros esperados en los distintos criterios, para que el estudiante aprenda a valorar su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desempeño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responsabilidad.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Retroalimentación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las áreas de mejora y reforzamiento y tener una mejor comprensión de lo que deben realizar en un futuro.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5776656" y="1290775"/>
            <a:ext cx="6506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Aspectos a considerar para r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ealizar una buena evaluación formativa:</a:t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8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1" name="Google Shape;261;p20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62" name="Google Shape;262;p20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0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552451" y="457197"/>
            <a:ext cx="11734800" cy="5943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0"/>
          <p:cNvSpPr/>
          <p:nvPr/>
        </p:nvSpPr>
        <p:spPr>
          <a:xfrm>
            <a:off x="5867397" y="1407941"/>
            <a:ext cx="6096000" cy="39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0"/>
          <p:cNvSpPr/>
          <p:nvPr/>
        </p:nvSpPr>
        <p:spPr>
          <a:xfrm>
            <a:off x="5843621" y="1970189"/>
            <a:ext cx="57468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6134446" y="4657846"/>
            <a:ext cx="5600353" cy="1065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0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/>
          <p:nvPr/>
        </p:nvSpPr>
        <p:spPr>
          <a:xfrm>
            <a:off x="5886622" y="2021816"/>
            <a:ext cx="6096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b="0" i="0" lang="es-MX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documentales:</a:t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o idea resumida de las ideas de otro autor a través de documentos o bibliografías.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0"/>
          <p:cNvSpPr/>
          <p:nvPr/>
        </p:nvSpPr>
        <p:spPr>
          <a:xfrm>
            <a:off x="5867397" y="3480516"/>
            <a:ext cx="60960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b="0" i="0" lang="es-MX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-MX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electrónicas:</a:t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Fuentes de información breve y estructurada, que son accesibles a través de internet o de una base de datos en línea.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19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281" name="Google Shape;281;p1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9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9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9"/>
          <p:cNvSpPr/>
          <p:nvPr/>
        </p:nvSpPr>
        <p:spPr>
          <a:xfrm>
            <a:off x="5867397" y="1544775"/>
            <a:ext cx="6096000" cy="39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Referencias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documentales Y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electrónicas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5843621" y="2284366"/>
            <a:ext cx="5746670" cy="3339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 uso del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formato APA (7ma edición),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 revisar la siguiente liga para conocer la forma en que deben presentarse.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https://normas-apa.org/referencias/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 agregar en la planeación del taller las referencias.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 que las referencias electrónicas no deben tener una vigencia mayor a 8 años.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9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9"/>
          <p:cNvPicPr preferRelativeResize="0"/>
          <p:nvPr/>
        </p:nvPicPr>
        <p:blipFill rotWithShape="1">
          <a:blip r:embed="rId6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22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6" name="Google Shape;2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386" y="2540022"/>
            <a:ext cx="3355047" cy="410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22"/>
          <p:cNvCxnSpPr/>
          <p:nvPr/>
        </p:nvCxnSpPr>
        <p:spPr>
          <a:xfrm>
            <a:off x="909670" y="3307734"/>
            <a:ext cx="10459156" cy="0"/>
          </a:xfrm>
          <a:prstGeom prst="straightConnector1">
            <a:avLst/>
          </a:prstGeom>
          <a:noFill/>
          <a:ln cap="flat" cmpd="sng" w="1270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8" name="Google Shape;298;p22"/>
          <p:cNvSpPr/>
          <p:nvPr/>
        </p:nvSpPr>
        <p:spPr>
          <a:xfrm>
            <a:off x="1460614" y="347926"/>
            <a:ext cx="96965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2"/>
          <p:cNvSpPr/>
          <p:nvPr/>
        </p:nvSpPr>
        <p:spPr>
          <a:xfrm>
            <a:off x="2895628" y="3858579"/>
            <a:ext cx="7772372" cy="212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s-MX" sz="4500" u="none" cap="none" strike="noStrike">
                <a:solidFill>
                  <a:srgbClr val="7B003A"/>
                </a:solidFill>
                <a:latin typeface="Calibri"/>
                <a:ea typeface="Calibri"/>
                <a:cs typeface="Calibri"/>
                <a:sym typeface="Calibri"/>
              </a:rPr>
              <a:t>ELEMENTOS DEL CRONOGRAMA DE SESIONES POR DOCENTE </a:t>
            </a:r>
            <a:endParaRPr b="1" i="1" sz="4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22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1233609" y="97826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9292051" y="97826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7" name="Google Shape;307;p23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308" name="Google Shape;308;p23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23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23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3"/>
          <p:cNvSpPr/>
          <p:nvPr/>
        </p:nvSpPr>
        <p:spPr>
          <a:xfrm>
            <a:off x="6359775" y="1566725"/>
            <a:ext cx="56289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s-MX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Saberes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1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i="1" lang="es-MX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Conceptuales</a:t>
            </a:r>
            <a:r>
              <a:rPr b="1" i="1" lang="es-MX" sz="19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Procedimentales y Actitudinales</a:t>
            </a: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i="1" sz="24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3"/>
          <p:cNvSpPr/>
          <p:nvPr/>
        </p:nvSpPr>
        <p:spPr>
          <a:xfrm>
            <a:off x="6359870" y="2757787"/>
            <a:ext cx="5628929" cy="32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competencias implican la integración de tres tipos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saberes con la finalidad de entender, resolver y desenvolverse adecuadamente.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Conceptuales: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saber qué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(Conocimientos teóricos y prácticos adquiridos)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Procedimentales: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saber hacer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(La aplicación de lo aprendido)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Actitudinales: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saber ser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(Actitudes y habilidades sociales que le permiten desenvolverse en el área).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23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3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3"/>
          <p:cNvSpPr txBox="1"/>
          <p:nvPr/>
        </p:nvSpPr>
        <p:spPr>
          <a:xfrm>
            <a:off x="13146650" y="2769100"/>
            <a:ext cx="72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/>
          <p:nvPr/>
        </p:nvSpPr>
        <p:spPr>
          <a:xfrm>
            <a:off x="774574" y="3520000"/>
            <a:ext cx="5046196" cy="1795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s-MX" sz="4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776" y="968991"/>
            <a:ext cx="1721332" cy="222324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"/>
          <p:cNvSpPr/>
          <p:nvPr/>
        </p:nvSpPr>
        <p:spPr>
          <a:xfrm flipH="1" rot="10800000">
            <a:off x="1791963" y="451044"/>
            <a:ext cx="2308583" cy="2741196"/>
          </a:xfrm>
          <a:custGeom>
            <a:rect b="b" l="l" r="r" t="t"/>
            <a:pathLst>
              <a:path extrusionOk="0" h="2741196" w="2308583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rgbClr val="0C0C0C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6833" y="1313090"/>
            <a:ext cx="2837871" cy="34763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/>
          <p:nvPr/>
        </p:nvSpPr>
        <p:spPr>
          <a:xfrm flipH="1" rot="10800000">
            <a:off x="9466977" y="434000"/>
            <a:ext cx="2308583" cy="1114404"/>
          </a:xfrm>
          <a:custGeom>
            <a:rect b="b" l="l" r="r" t="t"/>
            <a:pathLst>
              <a:path extrusionOk="0" h="1114404" w="2308583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rgbClr val="0C0C0C">
              <a:alpha val="745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2"/>
          <p:cNvCxnSpPr/>
          <p:nvPr/>
        </p:nvCxnSpPr>
        <p:spPr>
          <a:xfrm>
            <a:off x="914400" y="5377218"/>
            <a:ext cx="4387755" cy="0"/>
          </a:xfrm>
          <a:prstGeom prst="straightConnector1">
            <a:avLst/>
          </a:prstGeom>
          <a:noFill/>
          <a:ln cap="flat" cmpd="sng" w="1587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2"/>
          <p:cNvSpPr/>
          <p:nvPr/>
        </p:nvSpPr>
        <p:spPr>
          <a:xfrm flipH="1">
            <a:off x="8476833" y="2919002"/>
            <a:ext cx="2525072" cy="3398994"/>
          </a:xfrm>
          <a:custGeom>
            <a:rect b="b" l="l" r="r" t="t"/>
            <a:pathLst>
              <a:path extrusionOk="0" h="10000" w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0C0C0C">
              <a:alpha val="74509"/>
            </a:srgbClr>
          </a:solidFill>
          <a:ln>
            <a:noFill/>
          </a:ln>
        </p:spPr>
      </p:sp>
      <p:grpSp>
        <p:nvGrpSpPr>
          <p:cNvPr id="53" name="Google Shape;53;p2"/>
          <p:cNvGrpSpPr/>
          <p:nvPr/>
        </p:nvGrpSpPr>
        <p:grpSpPr>
          <a:xfrm>
            <a:off x="4484070" y="101662"/>
            <a:ext cx="3694483" cy="2758238"/>
            <a:chOff x="949094" y="1538654"/>
            <a:chExt cx="5994356" cy="4475284"/>
          </a:xfrm>
        </p:grpSpPr>
        <p:pic>
          <p:nvPicPr>
            <p:cNvPr id="54" name="Google Shape;54;p2"/>
            <p:cNvPicPr preferRelativeResize="0"/>
            <p:nvPr/>
          </p:nvPicPr>
          <p:blipFill rotWithShape="1">
            <a:blip r:embed="rId5">
              <a:alphaModFix/>
            </a:blip>
            <a:srcRect b="1722" l="8925" r="0" t="10387"/>
            <a:stretch/>
          </p:blipFill>
          <p:spPr>
            <a:xfrm>
              <a:off x="949094" y="1538654"/>
              <a:ext cx="5994356" cy="44752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50265" y="3468148"/>
              <a:ext cx="760263" cy="686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Google Shape;56;p2"/>
          <p:cNvPicPr preferRelativeResize="0"/>
          <p:nvPr/>
        </p:nvPicPr>
        <p:blipFill rotWithShape="1">
          <a:blip r:embed="rId7">
            <a:alphaModFix/>
          </a:blip>
          <a:srcRect b="0" l="19" r="29" t="0"/>
          <a:stretch/>
        </p:blipFill>
        <p:spPr>
          <a:xfrm>
            <a:off x="5464960" y="2903080"/>
            <a:ext cx="2626497" cy="339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/>
          <p:cNvPicPr preferRelativeResize="0"/>
          <p:nvPr/>
        </p:nvPicPr>
        <p:blipFill rotWithShape="1">
          <a:blip r:embed="rId8">
            <a:alphaModFix/>
          </a:blip>
          <a:srcRect b="0" l="961" r="951" t="0"/>
          <a:stretch/>
        </p:blipFill>
        <p:spPr>
          <a:xfrm>
            <a:off x="9016908" y="2246626"/>
            <a:ext cx="2766259" cy="3579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3" name="Google Shape;323;p24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4" name="Google Shape;3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386" y="2540022"/>
            <a:ext cx="3355047" cy="410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24"/>
          <p:cNvCxnSpPr/>
          <p:nvPr/>
        </p:nvCxnSpPr>
        <p:spPr>
          <a:xfrm>
            <a:off x="909670" y="3307734"/>
            <a:ext cx="10459156" cy="0"/>
          </a:xfrm>
          <a:prstGeom prst="straightConnector1">
            <a:avLst/>
          </a:prstGeom>
          <a:noFill/>
          <a:ln cap="flat" cmpd="sng" w="1270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p24"/>
          <p:cNvSpPr/>
          <p:nvPr/>
        </p:nvSpPr>
        <p:spPr>
          <a:xfrm>
            <a:off x="1460614" y="347926"/>
            <a:ext cx="96965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4"/>
          <p:cNvSpPr/>
          <p:nvPr/>
        </p:nvSpPr>
        <p:spPr>
          <a:xfrm>
            <a:off x="3829409" y="3895077"/>
            <a:ext cx="5539636" cy="1449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s-MX" sz="4500" u="none" cap="none" strike="noStrike">
                <a:solidFill>
                  <a:srgbClr val="7B003A"/>
                </a:solidFill>
                <a:latin typeface="Calibri"/>
                <a:ea typeface="Calibri"/>
                <a:cs typeface="Calibri"/>
                <a:sym typeface="Calibri"/>
              </a:rPr>
              <a:t>ACTA DE ACUERDOS DE LA ACADEMIA </a:t>
            </a:r>
            <a:endParaRPr b="1" i="1" sz="4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24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1216405" y="1015731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4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9532642" y="1015732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25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336" name="Google Shape;336;p2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Google Shape;338;p25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5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5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5"/>
          <p:cNvSpPr/>
          <p:nvPr/>
        </p:nvSpPr>
        <p:spPr>
          <a:xfrm>
            <a:off x="6979928" y="2095498"/>
            <a:ext cx="4099557" cy="454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s-MX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ACUERDOS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6113641" y="2840699"/>
            <a:ext cx="5832129" cy="23493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Integrar los puntos que se indican en la sesión inicial y el formato de trabajo, sin embargo, cada academia deberá considerar aquellos aspectos relevantes para su trabajo que no estén incluidos, los cuales deberán señalarse en la presente acta.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Al finalizar se deberá colocar los nombres y firmas de los docentes que participaron.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25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5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1" name="Google Shape;351;p30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352" name="Google Shape;352;p30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30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0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30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0"/>
          <p:cNvSpPr txBox="1"/>
          <p:nvPr/>
        </p:nvSpPr>
        <p:spPr>
          <a:xfrm>
            <a:off x="5791783" y="1497058"/>
            <a:ext cx="6096000" cy="830997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222A3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Ejes transversales del Plan de Desarrollo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MX" sz="2400" u="none" cap="none" strike="noStrike">
                <a:solidFill>
                  <a:srgbClr val="222A3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Institucional (PDI)</a:t>
            </a:r>
            <a:endParaRPr b="0" i="0" sz="2400" u="none" cap="none" strike="noStrike">
              <a:solidFill>
                <a:srgbClr val="222A35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grpSp>
        <p:nvGrpSpPr>
          <p:cNvPr id="359" name="Google Shape;359;p30"/>
          <p:cNvGrpSpPr/>
          <p:nvPr/>
        </p:nvGrpSpPr>
        <p:grpSpPr>
          <a:xfrm>
            <a:off x="6834887" y="2338698"/>
            <a:ext cx="4618227" cy="4060209"/>
            <a:chOff x="738886" y="1895"/>
            <a:chExt cx="4618227" cy="4060209"/>
          </a:xfrm>
        </p:grpSpPr>
        <p:sp>
          <p:nvSpPr>
            <p:cNvPr id="360" name="Google Shape;360;p30"/>
            <p:cNvSpPr/>
            <p:nvPr/>
          </p:nvSpPr>
          <p:spPr>
            <a:xfrm rot="10800000">
              <a:off x="1303273" y="1895"/>
              <a:ext cx="4053840" cy="1128772"/>
            </a:xfrm>
            <a:prstGeom prst="homePlate">
              <a:avLst>
                <a:gd fmla="val 50000" name="adj"/>
              </a:avLst>
            </a:prstGeom>
            <a:solidFill>
              <a:srgbClr val="95959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1585466" y="1895"/>
              <a:ext cx="3771647" cy="1128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497750" spcFirstLastPara="1" rIns="71100" wrap="square" tIns="381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1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1.Compromiso social y sustentabilidad                                  Proyectos: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 27. Fortalecimiento del compromiso social y la sustentabilidad.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28. Campus politécnicos sustentables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738886" y="1895"/>
              <a:ext cx="1128772" cy="1128772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-37994" r="-37994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 rot="10800000">
              <a:off x="1303273" y="1467613"/>
              <a:ext cx="4053840" cy="1128772"/>
            </a:xfrm>
            <a:prstGeom prst="homePlate">
              <a:avLst>
                <a:gd fmla="val 50000" name="adj"/>
              </a:avLst>
            </a:prstGeom>
            <a:solidFill>
              <a:srgbClr val="ADADA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0"/>
            <p:cNvSpPr txBox="1"/>
            <p:nvPr/>
          </p:nvSpPr>
          <p:spPr>
            <a:xfrm>
              <a:off x="1585466" y="1467613"/>
              <a:ext cx="3771647" cy="1128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497750" spcFirstLastPara="1" rIns="71100" wrap="square" tIns="381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1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2. Perspectiva de género, inclusión y erradicación de la violencia de género</a:t>
              </a: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.        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Proyectos: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29. Erradicación de la violencia y transversalización de la perspectiva de género en el IPN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30. Inclusión y accesibilidad en el IPN</a:t>
              </a:r>
              <a:endParaRPr b="0" i="0" sz="10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738886" y="1467613"/>
              <a:ext cx="1128772" cy="1128772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-6996" l="0" r="0" t="-6996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>
                <a:gd fmla="val 50000" name="adj"/>
              </a:avLst>
            </a:prstGeom>
            <a:solidFill>
              <a:srgbClr val="C5C5C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0"/>
            <p:cNvSpPr txBox="1"/>
            <p:nvPr/>
          </p:nvSpPr>
          <p:spPr>
            <a:xfrm>
              <a:off x="1585466" y="2933332"/>
              <a:ext cx="3771647" cy="1128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497750" spcFirstLastPara="1" rIns="71100" wrap="square" tIns="3810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1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3. Internalización del IPN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1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Proyectos: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31. Mejorar el reconocimiento internacional del IPN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Open Sans Medium"/>
                <a:buNone/>
              </a:pPr>
              <a:r>
                <a:rPr b="0" i="0" lang="es-MX" sz="1000" u="none" cap="none" strike="noStrike">
                  <a:solidFill>
                    <a:schemeClr val="dk1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32. Identidad Politécnica para el mundo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738886" y="2933332"/>
              <a:ext cx="1128772" cy="1128772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-93981" r="-9397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30"/>
          <p:cNvPicPr preferRelativeResize="0"/>
          <p:nvPr/>
        </p:nvPicPr>
        <p:blipFill rotWithShape="1">
          <a:blip r:embed="rId7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0"/>
          <p:cNvPicPr preferRelativeResize="0"/>
          <p:nvPr/>
        </p:nvPicPr>
        <p:blipFill rotWithShape="1">
          <a:blip r:embed="rId8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31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377" name="Google Shape;377;p3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1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1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1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31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1"/>
          <p:cNvSpPr txBox="1"/>
          <p:nvPr/>
        </p:nvSpPr>
        <p:spPr>
          <a:xfrm>
            <a:off x="5901879" y="1849204"/>
            <a:ext cx="6255656" cy="407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SUSTENTABILIDAD: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1"/>
          <p:cNvSpPr txBox="1"/>
          <p:nvPr/>
        </p:nvSpPr>
        <p:spPr>
          <a:xfrm>
            <a:off x="5787569" y="2624294"/>
            <a:ext cx="62556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 desarrollo sustentable es hacer uso correcto de los recursos actuales sin comprometer los de las generaciones futuras. Esto significa que los procesos sustentables preservan, protegen y conservan los recursos naturales actuales y futuros.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31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1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33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393" name="Google Shape;393;p33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33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3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3"/>
          <p:cNvSpPr/>
          <p:nvPr/>
        </p:nvSpPr>
        <p:spPr>
          <a:xfrm>
            <a:off x="6553207" y="392724"/>
            <a:ext cx="4953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3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100204" y="3578084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 txBox="1"/>
          <p:nvPr/>
        </p:nvSpPr>
        <p:spPr>
          <a:xfrm>
            <a:off x="5589127" y="1700032"/>
            <a:ext cx="6472200" cy="3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286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SOSTENIBILIDAD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 desarrollo sostenible es un concepto que se aplicó por primera vez en 1987 en el Informe Brundtland. Refiere a la búsqueda de un 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avance social y económico </a:t>
            </a:r>
            <a:r>
              <a:rPr b="0" i="0" lang="es-MX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 asegure a los seres humanos una vida sana y productiva, pero que no comprometa la capacidad de las generaciones futuras y de satisfacer sus propias necesidades</a:t>
            </a:r>
            <a:r>
              <a:rPr lang="es-MX" sz="2000">
                <a:latin typeface="Calibri"/>
                <a:ea typeface="Calibri"/>
                <a:cs typeface="Calibri"/>
                <a:sym typeface="Calibri"/>
              </a:rPr>
              <a:t>, contemplando </a:t>
            </a:r>
            <a:r>
              <a:rPr b="0" i="0" lang="es-MX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procesos humanos (sociales, educativos, culturales, económicos, etcétera) que en un ambiente de equidad y globalidad buscan el desarrollo y bienestar equitativo de las personas cuidando el medioambiente.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33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3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34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08" name="Google Shape;408;p34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34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4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4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34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4"/>
          <p:cNvSpPr txBox="1"/>
          <p:nvPr/>
        </p:nvSpPr>
        <p:spPr>
          <a:xfrm>
            <a:off x="5901879" y="1959003"/>
            <a:ext cx="6144900" cy="3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DIFERENCIAS ENTRE SOSTENIBLE Y SUSTENTABLE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diferencia entre sostenible y sustentable es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primera 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los procesos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tienen como objetivo lograr un cambio profundo: medioambiental, social, económico, político y cultural; mientras que la segunda se centra en la defensa y el uso racional de los recursos.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tanto, algo que es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sostenible cumple con una serie de procesos 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ayudan a crear un entorno social mejor y más respetuoso con el planeta y 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algo sustentable es aquello que se mantiene por sí mismo,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se trata de forma adecuada.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4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2" name="Google Shape;422;p35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23" name="Google Shape;423;p3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Google Shape;425;p35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5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5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5043" y="3187085"/>
            <a:ext cx="3346597" cy="295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9523" y="1336756"/>
            <a:ext cx="3332477" cy="295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5"/>
          <p:cNvPicPr preferRelativeResize="0"/>
          <p:nvPr/>
        </p:nvPicPr>
        <p:blipFill rotWithShape="1">
          <a:blip r:embed="rId6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5"/>
          <p:cNvPicPr preferRelativeResize="0"/>
          <p:nvPr/>
        </p:nvPicPr>
        <p:blipFill rotWithShape="1">
          <a:blip r:embed="rId7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36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39" name="Google Shape;439;p3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36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6"/>
          <p:cNvSpPr/>
          <p:nvPr/>
        </p:nvSpPr>
        <p:spPr>
          <a:xfrm>
            <a:off x="457201" y="457197"/>
            <a:ext cx="11734800" cy="5943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6553207" y="545124"/>
            <a:ext cx="4953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6"/>
          <p:cNvPicPr preferRelativeResize="0"/>
          <p:nvPr/>
        </p:nvPicPr>
        <p:blipFill rotWithShape="1">
          <a:blip r:embed="rId3">
            <a:alphaModFix/>
          </a:blip>
          <a:srcRect b="3450" l="43699" r="34369" t="-3449"/>
          <a:stretch/>
        </p:blipFill>
        <p:spPr>
          <a:xfrm>
            <a:off x="914399" y="3952576"/>
            <a:ext cx="3955916" cy="220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1647" y="1646821"/>
            <a:ext cx="3230490" cy="461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4571" y="1757463"/>
            <a:ext cx="3211574" cy="451684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6"/>
          <p:cNvSpPr/>
          <p:nvPr/>
        </p:nvSpPr>
        <p:spPr>
          <a:xfrm>
            <a:off x="3203643" y="3429000"/>
            <a:ext cx="37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rgbClr val="19191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Desarrollo sustentable </a:t>
            </a:r>
            <a:endParaRPr b="1" i="0" sz="1800" u="none" cap="none" strike="noStrik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Google Shape;448;p36"/>
          <p:cNvPicPr preferRelativeResize="0"/>
          <p:nvPr/>
        </p:nvPicPr>
        <p:blipFill rotWithShape="1">
          <a:blip r:embed="rId6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6"/>
          <p:cNvPicPr preferRelativeResize="0"/>
          <p:nvPr/>
        </p:nvPicPr>
        <p:blipFill rotWithShape="1">
          <a:blip r:embed="rId7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5" name="Google Shape;455;p37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56" name="Google Shape;456;p37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37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7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1" name="Google Shape;461;p37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7"/>
          <p:cNvSpPr txBox="1"/>
          <p:nvPr/>
        </p:nvSpPr>
        <p:spPr>
          <a:xfrm>
            <a:off x="5366163" y="3528726"/>
            <a:ext cx="67551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¿Cómo se promueve la igualdad de género en el aula?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Diseño de currículos inclusivos y no estereotipados.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Fomento de la participación equitativa de todos los alumnos.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Sensibilización y formación de docentes sobre la igualdad de género.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Educación sexual</a:t>
            </a:r>
            <a:r>
              <a:rPr b="0" i="0" lang="es-MX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Alianzas con la comunidad y otras instituciones.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7"/>
          <p:cNvSpPr txBox="1"/>
          <p:nvPr/>
        </p:nvSpPr>
        <p:spPr>
          <a:xfrm>
            <a:off x="5791197" y="1853436"/>
            <a:ext cx="6254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arantiza que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diferencias de género no sean  causa de discriminacion, desigualdad, violencia  y falta de oportunidades en los ámbitos de desarrollo de las mujeres y los hombres que integran a la comunidad estudiantil y laboral.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7"/>
          <p:cNvSpPr/>
          <p:nvPr/>
        </p:nvSpPr>
        <p:spPr>
          <a:xfrm>
            <a:off x="5867397" y="1513154"/>
            <a:ext cx="6096000" cy="393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570865" rtl="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Equidad de género: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37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7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38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73" name="Google Shape;473;p3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38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8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38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562170" y="3778811"/>
            <a:ext cx="3955916" cy="220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8873" y="1522532"/>
            <a:ext cx="3639624" cy="4886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0975" y="1522836"/>
            <a:ext cx="3431926" cy="487796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38"/>
          <p:cNvSpPr/>
          <p:nvPr/>
        </p:nvSpPr>
        <p:spPr>
          <a:xfrm>
            <a:off x="2778335" y="3429000"/>
            <a:ext cx="30936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Perspectiva de género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38"/>
          <p:cNvPicPr preferRelativeResize="0"/>
          <p:nvPr/>
        </p:nvPicPr>
        <p:blipFill rotWithShape="1">
          <a:blip r:embed="rId6">
            <a:alphaModFix/>
          </a:blip>
          <a:srcRect b="0" l="19" r="29" t="0"/>
          <a:stretch/>
        </p:blipFill>
        <p:spPr>
          <a:xfrm>
            <a:off x="598191" y="593429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8"/>
          <p:cNvPicPr preferRelativeResize="0"/>
          <p:nvPr/>
        </p:nvPicPr>
        <p:blipFill rotWithShape="1">
          <a:blip r:embed="rId7">
            <a:alphaModFix/>
          </a:blip>
          <a:srcRect b="0" l="961" r="951" t="0"/>
          <a:stretch/>
        </p:blipFill>
        <p:spPr>
          <a:xfrm>
            <a:off x="2994765" y="593429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6690597" y="1933315"/>
            <a:ext cx="5480896" cy="2414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2893" lvl="0" marL="1112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46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893" lvl="0" marL="1112520" marR="0" rtl="0" algn="l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PROPÓSITOS GENERALES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893" lvl="0" marL="1112520" marR="0" rtl="0" algn="l">
              <a:lnSpc>
                <a:spcPct val="15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UNIDADES DE COMPETENCIA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2893" lvl="0" marL="1112520" marR="0" rtl="0" algn="l">
              <a:lnSpc>
                <a:spcPct val="150000"/>
              </a:lnSpc>
              <a:spcBef>
                <a:spcPts val="17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APRENDIZAJES ESPERADOS.</a:t>
            </a:r>
            <a:endParaRPr b="1" i="1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6690597" y="797808"/>
            <a:ext cx="46755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</a:t>
            </a:r>
            <a:r>
              <a:rPr lang="es-MX" sz="28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EVALUACIÓN</a:t>
            </a: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</a:t>
            </a: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PLANEACIÓN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PLAN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825894" y="797808"/>
            <a:ext cx="46755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PLAN 2008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615105" y="2277063"/>
            <a:ext cx="5480895" cy="16601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COMPETENCIAS PARTICULARES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RAP´S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619" y="177019"/>
            <a:ext cx="4099557" cy="4971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3"/>
          <p:cNvCxnSpPr/>
          <p:nvPr/>
        </p:nvCxnSpPr>
        <p:spPr>
          <a:xfrm>
            <a:off x="4702629" y="2554514"/>
            <a:ext cx="249645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med" w="med" type="triangle"/>
            <a:tailEnd len="med" w="med" type="triangl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cxnSp>
      <p:cxnSp>
        <p:nvCxnSpPr>
          <p:cNvPr id="68" name="Google Shape;68;p3"/>
          <p:cNvCxnSpPr/>
          <p:nvPr/>
        </p:nvCxnSpPr>
        <p:spPr>
          <a:xfrm>
            <a:off x="2206172" y="3722914"/>
            <a:ext cx="499291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med" w="med" type="triangle"/>
            <a:tailEnd len="med" w="med" type="triangl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cxnSp>
      <p:cxnSp>
        <p:nvCxnSpPr>
          <p:cNvPr id="69" name="Google Shape;69;p3"/>
          <p:cNvCxnSpPr/>
          <p:nvPr/>
        </p:nvCxnSpPr>
        <p:spPr>
          <a:xfrm>
            <a:off x="5609771" y="3107130"/>
            <a:ext cx="1690915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dash"/>
            <a:miter lim="800000"/>
            <a:headEnd len="med" w="med" type="triangle"/>
            <a:tailEnd len="med" w="med" type="triangl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cxnSp>
      <p:sp>
        <p:nvSpPr>
          <p:cNvPr id="70" name="Google Shape;70;p3"/>
          <p:cNvSpPr txBox="1"/>
          <p:nvPr/>
        </p:nvSpPr>
        <p:spPr>
          <a:xfrm>
            <a:off x="2902857" y="5029084"/>
            <a:ext cx="6096000" cy="1335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PROPÓSITO GENERAL</a:t>
            </a:r>
            <a:r>
              <a:rPr b="0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1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antes competencia general</a:t>
            </a:r>
            <a:r>
              <a:rPr b="0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se logrará al final del semestre a través de las </a:t>
            </a:r>
            <a:r>
              <a:rPr b="1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UNIDADES DE COMPETENCIA (antes competencias particulares) </a:t>
            </a:r>
            <a:r>
              <a:rPr b="0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los </a:t>
            </a:r>
            <a:r>
              <a:rPr b="1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APRENDIZAJES ESPERADOS (antes </a:t>
            </a:r>
            <a:r>
              <a:rPr b="1" i="0" lang="es-MX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</a:t>
            </a:r>
            <a:r>
              <a:rPr b="1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´s) </a:t>
            </a:r>
            <a:r>
              <a:rPr b="0" i="0" lang="es-MX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39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490" name="Google Shape;490;p3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39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9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562170" y="3778811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39"/>
          <p:cNvSpPr/>
          <p:nvPr/>
        </p:nvSpPr>
        <p:spPr>
          <a:xfrm>
            <a:off x="5200530" y="1424294"/>
            <a:ext cx="681435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Promover la internacionalización del IPN como un reconocimiento a la calidad del cumplimiento de sus funciones sustantivas, mediante la promoción de sus logros y la atracción de agentes internacionales a su comunidad.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1400" u="none" cap="none" strike="noStrik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85627" y="2126800"/>
            <a:ext cx="3006372" cy="418607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9"/>
          <p:cNvSpPr/>
          <p:nvPr/>
        </p:nvSpPr>
        <p:spPr>
          <a:xfrm>
            <a:off x="2926475" y="3725600"/>
            <a:ext cx="25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MX" sz="1800" u="none" cap="none" strike="noStrike">
                <a:solidFill>
                  <a:srgbClr val="191919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Internacionalización</a:t>
            </a:r>
            <a:endParaRPr b="1" i="0" sz="1800" u="none" cap="none" strike="noStrik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9" name="Google Shape;49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50507" y="2138138"/>
            <a:ext cx="3277920" cy="426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9"/>
          <p:cNvPicPr preferRelativeResize="0"/>
          <p:nvPr/>
        </p:nvPicPr>
        <p:blipFill rotWithShape="1">
          <a:blip r:embed="rId6">
            <a:alphaModFix/>
          </a:blip>
          <a:srcRect b="0" l="19" r="29" t="0"/>
          <a:stretch/>
        </p:blipFill>
        <p:spPr>
          <a:xfrm>
            <a:off x="562170" y="655806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9"/>
          <p:cNvPicPr preferRelativeResize="0"/>
          <p:nvPr/>
        </p:nvPicPr>
        <p:blipFill rotWithShape="1">
          <a:blip r:embed="rId7">
            <a:alphaModFix/>
          </a:blip>
          <a:srcRect b="0" l="961" r="951" t="0"/>
          <a:stretch/>
        </p:blipFill>
        <p:spPr>
          <a:xfrm>
            <a:off x="2996531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40"/>
          <p:cNvSpPr/>
          <p:nvPr/>
        </p:nvSpPr>
        <p:spPr>
          <a:xfrm>
            <a:off x="4354513" y="841375"/>
            <a:ext cx="3505200" cy="3114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s-MX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CONCEPTOS PARA EL</a:t>
            </a:r>
            <a:r>
              <a:rPr b="1" i="0" lang="es-MX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PLAN 2008 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2021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8" name="Google Shape;508;p40"/>
          <p:cNvGrpSpPr/>
          <p:nvPr/>
        </p:nvGrpSpPr>
        <p:grpSpPr>
          <a:xfrm>
            <a:off x="1" y="0"/>
            <a:ext cx="4087640" cy="6858000"/>
            <a:chOff x="1" y="0"/>
            <a:chExt cx="4087640" cy="6858000"/>
          </a:xfrm>
        </p:grpSpPr>
        <p:grpSp>
          <p:nvGrpSpPr>
            <p:cNvPr id="509" name="Google Shape;509;p40"/>
            <p:cNvGrpSpPr/>
            <p:nvPr/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510" name="Google Shape;510;p40"/>
              <p:cNvSpPr/>
              <p:nvPr/>
            </p:nvSpPr>
            <p:spPr>
              <a:xfrm>
                <a:off x="1" y="0"/>
                <a:ext cx="3986041" cy="6858000"/>
              </a:xfrm>
              <a:custGeom>
                <a:rect b="b" l="l" r="r" t="t"/>
                <a:pathLst>
                  <a:path extrusionOk="0" h="6858000" w="3986041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>
                <a:off x="1" y="0"/>
                <a:ext cx="3986041" cy="6858000"/>
              </a:xfrm>
              <a:custGeom>
                <a:rect b="b" l="l" r="r" t="t"/>
                <a:pathLst>
                  <a:path extrusionOk="0" h="6858000" w="3986041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lt1">
                  <a:alpha val="1333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40"/>
            <p:cNvGrpSpPr/>
            <p:nvPr/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513" name="Google Shape;513;p40"/>
              <p:cNvSpPr/>
              <p:nvPr/>
            </p:nvSpPr>
            <p:spPr>
              <a:xfrm>
                <a:off x="2748588" y="0"/>
                <a:ext cx="1339053" cy="6858000"/>
              </a:xfrm>
              <a:custGeom>
                <a:rect b="b" l="l" r="r" t="t"/>
                <a:pathLst>
                  <a:path extrusionOk="0" h="6858000" w="1339053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>
                <a:off x="2748588" y="0"/>
                <a:ext cx="1339053" cy="6858000"/>
              </a:xfrm>
              <a:custGeom>
                <a:rect b="b" l="l" r="r" t="t"/>
                <a:pathLst>
                  <a:path extrusionOk="0" h="6858000" w="1339053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rotWithShape="1">
                <a:blip r:embed="rId3">
                  <a:alphaModFix amt="57000"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5" name="Google Shape;515;p40"/>
          <p:cNvGrpSpPr/>
          <p:nvPr/>
        </p:nvGrpSpPr>
        <p:grpSpPr>
          <a:xfrm rot="10800000">
            <a:off x="8104360" y="0"/>
            <a:ext cx="4087640" cy="6858000"/>
            <a:chOff x="1" y="0"/>
            <a:chExt cx="4087640" cy="6858000"/>
          </a:xfrm>
        </p:grpSpPr>
        <p:grpSp>
          <p:nvGrpSpPr>
            <p:cNvPr id="516" name="Google Shape;516;p40"/>
            <p:cNvGrpSpPr/>
            <p:nvPr/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517" name="Google Shape;517;p40"/>
              <p:cNvSpPr/>
              <p:nvPr/>
            </p:nvSpPr>
            <p:spPr>
              <a:xfrm>
                <a:off x="1" y="0"/>
                <a:ext cx="3986041" cy="6858000"/>
              </a:xfrm>
              <a:custGeom>
                <a:rect b="b" l="l" r="r" t="t"/>
                <a:pathLst>
                  <a:path extrusionOk="0" h="6858000" w="3986041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>
                <a:off x="1" y="0"/>
                <a:ext cx="3986041" cy="6858000"/>
              </a:xfrm>
              <a:custGeom>
                <a:rect b="b" l="l" r="r" t="t"/>
                <a:pathLst>
                  <a:path extrusionOk="0" h="6858000" w="3986041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lt1">
                  <a:alpha val="13333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9" name="Google Shape;519;p40"/>
            <p:cNvGrpSpPr/>
            <p:nvPr/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520" name="Google Shape;520;p40"/>
              <p:cNvSpPr/>
              <p:nvPr/>
            </p:nvSpPr>
            <p:spPr>
              <a:xfrm>
                <a:off x="2748588" y="0"/>
                <a:ext cx="1339053" cy="6858000"/>
              </a:xfrm>
              <a:custGeom>
                <a:rect b="b" l="l" r="r" t="t"/>
                <a:pathLst>
                  <a:path extrusionOk="0" h="6858000" w="1339053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>
                <a:off x="2748588" y="0"/>
                <a:ext cx="1339053" cy="6858000"/>
              </a:xfrm>
              <a:custGeom>
                <a:rect b="b" l="l" r="r" t="t"/>
                <a:pathLst>
                  <a:path extrusionOk="0" h="6858000" w="1339053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rotWithShape="1">
                <a:blip r:embed="rId3">
                  <a:alphaModFix amt="57000"/>
                </a:blip>
                <a:tile algn="tl" flip="none" tx="0" sx="100000" ty="0" sy="100000"/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2" name="Google Shape;522;p40"/>
          <p:cNvPicPr preferRelativeResize="0"/>
          <p:nvPr/>
        </p:nvPicPr>
        <p:blipFill rotWithShape="1">
          <a:blip r:embed="rId4">
            <a:alphaModFix/>
          </a:blip>
          <a:srcRect b="3446" l="43699" r="34370" t="-3447"/>
          <a:stretch/>
        </p:blipFill>
        <p:spPr>
          <a:xfrm>
            <a:off x="9222581" y="3678214"/>
            <a:ext cx="2598738" cy="1451573"/>
          </a:xfrm>
          <a:custGeom>
            <a:rect b="b" l="l" r="r" t="t"/>
            <a:pathLst>
              <a:path extrusionOk="0" h="1859999" w="2598738">
                <a:moveTo>
                  <a:pt x="0" y="0"/>
                </a:moveTo>
                <a:lnTo>
                  <a:pt x="2598738" y="0"/>
                </a:lnTo>
                <a:lnTo>
                  <a:pt x="2598738" y="1859999"/>
                </a:lnTo>
                <a:lnTo>
                  <a:pt x="0" y="18599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23" name="Google Shape;523;p40"/>
          <p:cNvPicPr preferRelativeResize="0"/>
          <p:nvPr/>
        </p:nvPicPr>
        <p:blipFill rotWithShape="1">
          <a:blip r:embed="rId4">
            <a:alphaModFix/>
          </a:blip>
          <a:srcRect b="3446" l="43699" r="34370" t="-3447"/>
          <a:stretch/>
        </p:blipFill>
        <p:spPr>
          <a:xfrm>
            <a:off x="184585" y="3882425"/>
            <a:ext cx="2598738" cy="1451573"/>
          </a:xfrm>
          <a:custGeom>
            <a:rect b="b" l="l" r="r" t="t"/>
            <a:pathLst>
              <a:path extrusionOk="0" h="1859999" w="2598738">
                <a:moveTo>
                  <a:pt x="0" y="0"/>
                </a:moveTo>
                <a:lnTo>
                  <a:pt x="2598738" y="0"/>
                </a:lnTo>
                <a:lnTo>
                  <a:pt x="2598738" y="1859999"/>
                </a:lnTo>
                <a:lnTo>
                  <a:pt x="0" y="185999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24" name="Google Shape;524;p40"/>
          <p:cNvPicPr preferRelativeResize="0"/>
          <p:nvPr/>
        </p:nvPicPr>
        <p:blipFill rotWithShape="1">
          <a:blip r:embed="rId5">
            <a:alphaModFix/>
          </a:blip>
          <a:srcRect b="0" l="19" r="29" t="0"/>
          <a:stretch/>
        </p:blipFill>
        <p:spPr>
          <a:xfrm>
            <a:off x="605668" y="655811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0"/>
          <p:cNvPicPr preferRelativeResize="0"/>
          <p:nvPr/>
        </p:nvPicPr>
        <p:blipFill rotWithShape="1">
          <a:blip r:embed="rId6">
            <a:alphaModFix/>
          </a:blip>
          <a:srcRect b="0" l="961" r="951" t="0"/>
          <a:stretch/>
        </p:blipFill>
        <p:spPr>
          <a:xfrm>
            <a:off x="9792723" y="655811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1" name="Google Shape;531;p41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532" name="Google Shape;532;p4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4" name="Google Shape;534;p41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1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1"/>
          <p:cNvSpPr/>
          <p:nvPr/>
        </p:nvSpPr>
        <p:spPr>
          <a:xfrm>
            <a:off x="6553207" y="545124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41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562170" y="3778811"/>
            <a:ext cx="3955916" cy="22097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8" name="Google Shape;538;p41"/>
          <p:cNvGraphicFramePr/>
          <p:nvPr/>
        </p:nvGraphicFramePr>
        <p:xfrm>
          <a:off x="5423081" y="152653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{940D61DF-E01F-4BD7-8F29-92BBF4A65986}</a:tableStyleId>
              </a:tblPr>
              <a:tblGrid>
                <a:gridCol w="373700"/>
                <a:gridCol w="3081175"/>
                <a:gridCol w="3067975"/>
              </a:tblGrid>
              <a:tr h="29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No.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Plan 2008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 anchor="ctr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Plan 2021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 anchor="ctr">
                    <a:solidFill>
                      <a:srgbClr val="9CC2E5"/>
                    </a:solidFill>
                  </a:tcPr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Programa de estudios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Programas de estudio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Carrera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Programa Académico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04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Materias  o Asignaturas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Unidades de aprendizaje 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Escuela, plantel, centro educativo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Unidad Académica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Semestre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Nivel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6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Competencia General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Propósito de la Unidad de Aprendizaje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42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7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RAPS (Resultados de aprendizaje propuestos)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Aprendizajes esperados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8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Unidad didáctica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Unidad de competencia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9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Alumno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Estudiante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10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Maestro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Docente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425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11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Matriz de vinculación de competencias genéricas y disciplinares.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Matriz de vinculación de competencias socioemocionales y habilidades para el siglo XXI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15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12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s-MX" sz="1100" u="none" cap="none" strike="noStrike"/>
                        <a:t> </a:t>
                      </a:r>
                      <a:r>
                        <a:rPr lang="es-MX" sz="1000" u="none" cap="none" strike="noStrike"/>
                        <a:t>Estrategias de aprendizaje</a:t>
                      </a:r>
                      <a:endParaRPr sz="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Estrategias de aprendizaje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26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13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Actividades sustantivas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Técnicas y actividades de enseñanza - aprendizaje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156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14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HP (Horas prácticas)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HP (Horas prácticas)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15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HT ( Horas teóricas)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-MX" sz="1100" u="none" cap="none" strike="noStrike"/>
                        <a:t>HT ( Horas teóricas)</a:t>
                      </a:r>
                      <a:endParaRPr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0925" marL="60925"/>
                </a:tc>
              </a:tr>
            </a:tbl>
          </a:graphicData>
        </a:graphic>
      </p:graphicFrame>
      <p:pic>
        <p:nvPicPr>
          <p:cNvPr id="539" name="Google Shape;539;p41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637511" y="777024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41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034085" y="777024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4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386" y="2540022"/>
            <a:ext cx="3355047" cy="410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4"/>
          <p:cNvCxnSpPr/>
          <p:nvPr/>
        </p:nvCxnSpPr>
        <p:spPr>
          <a:xfrm>
            <a:off x="909670" y="3307734"/>
            <a:ext cx="10459156" cy="0"/>
          </a:xfrm>
          <a:prstGeom prst="straightConnector1">
            <a:avLst/>
          </a:prstGeom>
          <a:noFill/>
          <a:ln cap="flat" cmpd="sng" w="1270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4"/>
          <p:cNvSpPr/>
          <p:nvPr/>
        </p:nvSpPr>
        <p:spPr>
          <a:xfrm>
            <a:off x="1460614" y="347926"/>
            <a:ext cx="96965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3208110" y="3490893"/>
            <a:ext cx="577578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s-MX" sz="4500" u="none" cap="none" strike="noStrike">
                <a:solidFill>
                  <a:srgbClr val="7B003A"/>
                </a:solidFill>
                <a:latin typeface="Calibri"/>
                <a:ea typeface="Calibri"/>
                <a:cs typeface="Calibri"/>
                <a:sym typeface="Calibri"/>
              </a:rPr>
              <a:t>ELEMENTOS DE LA REFLEXIÓN INDIVIDUAL Y LA PLANEACIÓN DIDÁCTICA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4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1691223" y="1015981"/>
            <a:ext cx="1810436" cy="23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9375556" y="891309"/>
            <a:ext cx="1906774" cy="246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8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88" name="Google Shape;88;p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8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6438897" y="561826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8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/>
          <p:nvPr/>
        </p:nvSpPr>
        <p:spPr>
          <a:xfrm>
            <a:off x="5950085" y="2247891"/>
            <a:ext cx="6035676" cy="361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Habilidades blandas o soft skills: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Maslow nos informa que las habilidades blandas son el resultado de la combinación entre habilidades sociales, de comunicación, de personalidad, de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cercanía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entre muchas, que forman a una persona capaz de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relacionarse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comunicarse de manera efectiva con otros.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continuación, enlistamos las siguientes habilidades blandas: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8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924576" y="884406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321150" y="884406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03" name="Google Shape;103;p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5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6095995" y="879345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5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129472" y="3771902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5"/>
          <p:cNvSpPr/>
          <p:nvPr/>
        </p:nvSpPr>
        <p:spPr>
          <a:xfrm>
            <a:off x="5703336" y="2095498"/>
            <a:ext cx="6035676" cy="3619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Metodologías: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Son estrategias, procedimientos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y técnicas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que facilitan el aprendizaje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del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estudiante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permitiendo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reflexión y el análisis de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elementos que integran la planeación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didáctica.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ayudan a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orientar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formas de construir ambientes de aprendizaje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algunas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metodologías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aprendizaje basado en problemas, aprendizaje basado en proyectos, aprendizaje basado en pensamiento,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aula invertida, aprendizaje basado en el juego, gamificación, entre otros,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de la integración de nuevas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tecnologías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710856" y="767863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5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107430" y="767863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9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18" name="Google Shape;118;p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9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6226850" y="457200"/>
            <a:ext cx="51903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/>
          <p:nvPr/>
        </p:nvSpPr>
        <p:spPr>
          <a:xfrm>
            <a:off x="5478876" y="1646661"/>
            <a:ext cx="5867400" cy="4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Habilidades blandas</a:t>
            </a:r>
            <a:r>
              <a:rPr b="1" i="1" lang="es-MX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Comunicación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asertiva.                        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crítico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Resolución de conflictos.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 de comunicación.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Adaptabilidad.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 creativo.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en equipo.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Liderazgo.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de tiempo.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Pensamiento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estratégico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9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17716" y="767674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335946" y="767675"/>
            <a:ext cx="2142920" cy="27731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 txBox="1"/>
          <p:nvPr/>
        </p:nvSpPr>
        <p:spPr>
          <a:xfrm>
            <a:off x="9158100" y="1646650"/>
            <a:ext cx="3033900" cy="32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Motivación.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Resiliencia.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 activa.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Flexibilidad.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Adaptabilidad.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∙"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 de decisiones.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11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34" name="Google Shape;134;p1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1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1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1"/>
          <p:cNvSpPr/>
          <p:nvPr/>
        </p:nvSpPr>
        <p:spPr>
          <a:xfrm>
            <a:off x="6040172" y="1475058"/>
            <a:ext cx="5979070" cy="24640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Materiales didácticos: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materiales didácticos son los elementos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pedagógicos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crean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docentes para facilitar y conducir el aprendizaje de los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(libros, e-book, carteles, mapas, fotos, láminas, videos, software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ilustraciones, maquetas, juegos​,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entre otros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6088388" y="4223558"/>
            <a:ext cx="58827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Recursos didácticos.</a:t>
            </a:r>
            <a:endParaRPr b="1"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utilizados para designar elementos materiales que auxilian el proceso de enseñanza-aprendizaje.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(libretas, plumas,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lápices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, colores, entre otros) </a:t>
            </a:r>
            <a:endParaRPr b="1" sz="2000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1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2"/>
          <p:cNvGrpSpPr/>
          <p:nvPr/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50" name="Google Shape;150;p1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rgbClr val="E1EFD8">
                <a:alpha val="4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2"/>
          <p:cNvSpPr/>
          <p:nvPr/>
        </p:nvSpPr>
        <p:spPr>
          <a:xfrm>
            <a:off x="1" y="0"/>
            <a:ext cx="4724401" cy="6858000"/>
          </a:xfrm>
          <a:custGeom>
            <a:rect b="b" l="l" r="r" t="t"/>
            <a:pathLst>
              <a:path extrusionOk="0" h="6858000" w="4724401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rgbClr val="EDED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/>
          <p:nvPr/>
        </p:nvSpPr>
        <p:spPr>
          <a:xfrm>
            <a:off x="457201" y="457197"/>
            <a:ext cx="11734800" cy="594360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rotWithShape="0" algn="ctr">
              <a:schemeClr val="dk1">
                <a:alpha val="2431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2"/>
          <p:cNvSpPr/>
          <p:nvPr/>
        </p:nvSpPr>
        <p:spPr>
          <a:xfrm>
            <a:off x="6553207" y="493978"/>
            <a:ext cx="4953000" cy="121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28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TALLER DE EVALUACIÓN Y PLANEACIÓN PLAN 2008 y 2021</a:t>
            </a:r>
            <a:endParaRPr b="0" i="0" sz="2800" u="none" cap="none" strike="noStrike">
              <a:solidFill>
                <a:srgbClr val="6600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2"/>
          <p:cNvPicPr preferRelativeResize="0"/>
          <p:nvPr/>
        </p:nvPicPr>
        <p:blipFill rotWithShape="1">
          <a:blip r:embed="rId3">
            <a:alphaModFix/>
          </a:blip>
          <a:srcRect b="3446" l="43699" r="34370" t="-3447"/>
          <a:stretch/>
        </p:blipFill>
        <p:spPr>
          <a:xfrm>
            <a:off x="1225685" y="3657595"/>
            <a:ext cx="3955916" cy="2209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 txBox="1"/>
          <p:nvPr/>
        </p:nvSpPr>
        <p:spPr>
          <a:xfrm>
            <a:off x="5925139" y="4162596"/>
            <a:ext cx="59463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1" lang="es-MX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Recursos tecnológicos: </a:t>
            </a:r>
            <a:endParaRPr b="1" i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MX" sz="1800">
                <a:solidFill>
                  <a:srgbClr val="202124"/>
                </a:solidFill>
              </a:rPr>
              <a:t>Son herramientas de infraestructura Software y Hardware que permiten el logro de los objetivos. Algunos ejemplos son: </a:t>
            </a:r>
            <a:r>
              <a:rPr b="1" lang="es-MX" sz="1800">
                <a:solidFill>
                  <a:srgbClr val="660033"/>
                </a:solidFill>
              </a:rPr>
              <a:t>Computadoras, impresoras, monitores, dispositivos electrónicos, antivirus, sistema de gestión, entre otros.</a:t>
            </a:r>
            <a:endParaRPr b="1" sz="1800">
              <a:solidFill>
                <a:srgbClr val="660033"/>
              </a:solidFill>
            </a:endParaRPr>
          </a:p>
        </p:txBody>
      </p:sp>
      <p:sp>
        <p:nvSpPr>
          <p:cNvPr id="157" name="Google Shape;157;p12"/>
          <p:cNvSpPr txBox="1"/>
          <p:nvPr/>
        </p:nvSpPr>
        <p:spPr>
          <a:xfrm>
            <a:off x="5925139" y="3921162"/>
            <a:ext cx="307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1" sz="20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2"/>
          <p:cNvPicPr preferRelativeResize="0"/>
          <p:nvPr/>
        </p:nvPicPr>
        <p:blipFill rotWithShape="1">
          <a:blip r:embed="rId4">
            <a:alphaModFix/>
          </a:blip>
          <a:srcRect b="0" l="19" r="29" t="0"/>
          <a:stretch/>
        </p:blipFill>
        <p:spPr>
          <a:xfrm>
            <a:off x="866210" y="655807"/>
            <a:ext cx="2142920" cy="277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2"/>
          <p:cNvPicPr preferRelativeResize="0"/>
          <p:nvPr/>
        </p:nvPicPr>
        <p:blipFill rotWithShape="1">
          <a:blip r:embed="rId5">
            <a:alphaModFix/>
          </a:blip>
          <a:srcRect b="0" l="961" r="951" t="0"/>
          <a:stretch/>
        </p:blipFill>
        <p:spPr>
          <a:xfrm>
            <a:off x="3262784" y="655807"/>
            <a:ext cx="2142920" cy="277318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/>
          <p:nvPr/>
        </p:nvSpPr>
        <p:spPr>
          <a:xfrm>
            <a:off x="5925150" y="1387500"/>
            <a:ext cx="59463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es-MX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Herramientas tecnológicas: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instrumentos que te ayudan al manejo,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búsqueda e intercambio de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información, para poder mejorar el tiempo y la calidad en el trabajo, consiguiendo recursos que ayuden a determinar el logro y mejora de </a:t>
            </a:r>
            <a:r>
              <a:rPr lang="es-MX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b="0" i="0" lang="es-MX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Algunos ejemplos son: </a:t>
            </a:r>
            <a:r>
              <a:rPr b="1" lang="es-MX" sz="2000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 plataformas, programas, </a:t>
            </a:r>
            <a:r>
              <a:rPr b="1" i="0" lang="es-MX" sz="2000" u="none" cap="none" strike="noStrike">
                <a:solidFill>
                  <a:srgbClr val="660033"/>
                </a:solidFill>
                <a:latin typeface="Calibri"/>
                <a:ea typeface="Calibri"/>
                <a:cs typeface="Calibri"/>
                <a:sym typeface="Calibri"/>
              </a:rPr>
              <a:t>Canva, Google Analytics, WordPress, SharePoint, Google Meet,  Teams, Zoom, WeTransfer, Google Drive, simuladores, 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2019-06-18T19:48:37Z</dcterms:created>
  <dc:creator>USUARIO</dc:creator>
</cp:coreProperties>
</file>