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  <p:sldMasterId id="2147483684" r:id="rId2"/>
    <p:sldMasterId id="2147483696" r:id="rId3"/>
  </p:sldMasterIdLst>
  <p:sldIdLst>
    <p:sldId id="256" r:id="rId4"/>
    <p:sldId id="260" r:id="rId5"/>
    <p:sldId id="262" r:id="rId6"/>
    <p:sldId id="270" r:id="rId7"/>
    <p:sldId id="266" r:id="rId8"/>
    <p:sldId id="267" r:id="rId9"/>
    <p:sldId id="271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 autoAdjust="0"/>
  </p:normalViewPr>
  <p:slideViewPr>
    <p:cSldViewPr snapToGrid="0">
      <p:cViewPr varScale="1">
        <p:scale>
          <a:sx n="64" d="100"/>
          <a:sy n="64" d="100"/>
        </p:scale>
        <p:origin x="-108" y="-3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44234" y="3860800"/>
            <a:ext cx="7103533" cy="750888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es-ES" smtClean="0"/>
              <a:t>Haga clic para modificar el estilo de título del patrón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4234" y="4581525"/>
            <a:ext cx="7103533" cy="503238"/>
          </a:xfrm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r>
              <a:rPr lang="es-ES" smtClean="0"/>
              <a:t>Haga clic para modificar el estilo de subtítulo del patrón</a:t>
            </a:r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07451" y="476251"/>
            <a:ext cx="2760133" cy="568801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27051" y="476251"/>
            <a:ext cx="8077200" cy="568801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3F6D2-71E3-49F9-9910-9BB6C4675C2A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0FFED-DA09-458C-BB2B-EC7AD6036A88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6A9E2-162A-4997-9B54-EA3F5F1A8DD6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39484" y="1600205"/>
            <a:ext cx="4368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7211487" y="1600205"/>
            <a:ext cx="4370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E5E9E-8D0F-4ED2-8C5A-2FDD5A4B8BC0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3B694-47BC-4DFA-BD46-8EE3E3A9A42C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8861B-A1AA-4614-883D-CBDF59D10FDA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8688C-CCBF-400B-9595-C97F3F5E0FE7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51C08C-6993-4566-A851-832816C02738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AA025-AE36-4B1B-B8AC-65D54B7DFC60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0B29C-2610-4A26-8544-F077C4EEBE7F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347200" y="274643"/>
            <a:ext cx="2235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639487" y="274643"/>
            <a:ext cx="6504516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D4FEF-A629-4FFA-9566-7AE228B01455}" type="slidenum">
              <a:rPr lang="ru-RU"/>
              <a:pPr/>
              <a:t>‹Nº›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981758" y="2921000"/>
            <a:ext cx="8228485" cy="812800"/>
          </a:xfrm>
        </p:spPr>
        <p:txBody>
          <a:bodyPr>
            <a:noAutofit/>
          </a:bodyPr>
          <a:lstStyle>
            <a:lvl1pPr>
              <a:defRPr sz="4000"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63500" dist="50800" dir="13500000">
                    <a:prstClr val="black">
                      <a:alpha val="35000"/>
                    </a:prstClr>
                  </a:innerShdw>
                </a:effectLst>
              </a:defRPr>
            </a:lvl1pPr>
          </a:lstStyle>
          <a:p>
            <a:r>
              <a:rPr lang="en-US" dirty="0" smtClean="0"/>
              <a:t>Click to edit title style</a:t>
            </a:r>
            <a:endParaRPr lang="en-P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759" y="3759200"/>
            <a:ext cx="8228483" cy="787400"/>
          </a:xfrm>
        </p:spPr>
        <p:txBody>
          <a:bodyPr>
            <a:noAutofit/>
          </a:bodyPr>
          <a:lstStyle>
            <a:lvl1pPr marL="0" indent="0" algn="ctr">
              <a:buNone/>
              <a:defRPr lang="en-PH" sz="2000" b="0" i="1" kern="1200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63500" dist="50800" dir="13500000">
                    <a:prstClr val="black">
                      <a:alpha val="35000"/>
                    </a:prstClr>
                  </a:inn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P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24736102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 style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17945153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38401" y="4406902"/>
            <a:ext cx="8887884" cy="1562099"/>
          </a:xfrm>
        </p:spPr>
        <p:txBody>
          <a:bodyPr anchor="t"/>
          <a:lstStyle>
            <a:lvl1pPr algn="r" defTabSz="914400" rtl="0" eaLnBrk="1" latinLnBrk="0" hangingPunct="1">
              <a:spcBef>
                <a:spcPct val="0"/>
              </a:spcBef>
              <a:buNone/>
              <a:defRPr lang="en-PH" sz="3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TITLE STYLE</a:t>
            </a:r>
            <a:endParaRPr lang="en-P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1" y="2906713"/>
            <a:ext cx="8887884" cy="1500187"/>
          </a:xfrm>
        </p:spPr>
        <p:txBody>
          <a:bodyPr anchor="b"/>
          <a:lstStyle>
            <a:lvl1pPr marL="0" indent="0" algn="r">
              <a:buNone/>
              <a:defRPr sz="2000" i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42707785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 style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97001"/>
            <a:ext cx="5384800" cy="48767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97001"/>
            <a:ext cx="5384800" cy="48767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17696702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00584"/>
            <a:ext cx="10972800" cy="68681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title style</a:t>
            </a:r>
            <a:endParaRPr lang="en-P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98601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09800"/>
            <a:ext cx="5386917" cy="406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498601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209800"/>
            <a:ext cx="5389033" cy="406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32856316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 style</a:t>
            </a:r>
            <a:endParaRPr lang="en-P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2999540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37801900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295401"/>
            <a:ext cx="4011084" cy="1162051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295401"/>
            <a:ext cx="6815667" cy="48307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P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2514601"/>
            <a:ext cx="4011084" cy="36115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3113346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59" y="4894264"/>
            <a:ext cx="9192683" cy="566739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PH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99659" y="1600200"/>
            <a:ext cx="9192683" cy="3251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9659" y="5461002"/>
            <a:ext cx="9192683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36329182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 style</a:t>
            </a:r>
            <a:endParaRPr lang="en-PH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4001509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98600"/>
            <a:ext cx="2743200" cy="4775200"/>
          </a:xfrm>
        </p:spPr>
        <p:txBody>
          <a:bodyPr vert="eaVert"/>
          <a:lstStyle>
            <a:lvl1pPr>
              <a:defRPr lang="en-PH" sz="36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PH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98600"/>
            <a:ext cx="8026400" cy="4775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29566354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24418" y="1989139"/>
            <a:ext cx="5369983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989139"/>
            <a:ext cx="5369984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051" y="476250"/>
            <a:ext cx="80645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989139"/>
            <a:ext cx="10943167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39486" y="274638"/>
            <a:ext cx="89429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ru-RU" smtClean="0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9486" y="1600203"/>
            <a:ext cx="894291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ru-RU" smtClean="0"/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361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361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5DA721A-1C4A-46A5-A910-C7A990765F84}" type="slidenum">
              <a:rPr lang="ru-RU"/>
              <a:pPr/>
              <a:t>‹Nº›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016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title style</a:t>
            </a:r>
            <a:endParaRPr lang="en-P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93800"/>
            <a:ext cx="10972800" cy="50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P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70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8EBAC125-6E94-4F62-B574-8081DDB48ACC}" type="datetimeFigureOut">
              <a:rPr lang="en-PH" smtClean="0"/>
              <a:pPr/>
              <a:t>8/13/2013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700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770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485AF905-87A3-47F5-A7DA-2607F4C9EBCC}" type="slidenum">
              <a:rPr lang="en-PH" smtClean="0"/>
              <a:pPr/>
              <a:t>‹Nº›</a:t>
            </a:fld>
            <a:endParaRPr lang="en-PH"/>
          </a:p>
        </p:txBody>
      </p:sp>
    </p:spTree>
    <p:extLst>
      <p:ext uri="{BB962C8B-B14F-4D97-AF65-F5344CB8AC3E}">
        <p14:creationId xmlns="" xmlns:p14="http://schemas.microsoft.com/office/powerpoint/2010/main" val="155184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en-PH" sz="3200" b="1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  <a:reflection blurRad="6350" stA="15000" endPos="45500" dist="12700" dir="5400000" sy="-100000" algn="bl" rotWithShape="0"/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-342631"/>
            <a:ext cx="9144000" cy="2387600"/>
          </a:xfrm>
          <a:noFill/>
        </p:spPr>
        <p:txBody>
          <a:bodyPr>
            <a:normAutofit/>
          </a:bodyPr>
          <a:lstStyle/>
          <a:p>
            <a:r>
              <a:rPr lang="es-MX" sz="3600" i="1" baseline="0" dirty="0" smtClean="0">
                <a:solidFill>
                  <a:schemeClr val="bg1"/>
                </a:solidFill>
                <a:latin typeface="+mj-lt"/>
              </a:rPr>
              <a:t>Ley General de Contabilidad Gubernamental</a:t>
            </a:r>
            <a:r>
              <a:rPr lang="es-MX" sz="2200" i="1" baseline="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s-MX" sz="2200" i="1" baseline="0" dirty="0" smtClean="0">
                <a:solidFill>
                  <a:schemeClr val="bg1"/>
                </a:solidFill>
                <a:latin typeface="+mj-lt"/>
              </a:rPr>
            </a:br>
            <a:r>
              <a:rPr lang="es-MX" sz="2200" b="0" i="1" baseline="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s-MX" sz="2200" b="0" i="1" baseline="0" dirty="0" smtClean="0">
                <a:solidFill>
                  <a:schemeClr val="bg1"/>
                </a:solidFill>
                <a:latin typeface="+mj-lt"/>
              </a:rPr>
            </a:br>
            <a:endParaRPr lang="es-MX" sz="2200" b="0" i="1" baseline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838200" y="142941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Fecha de Publicación </a:t>
            </a:r>
            <a:br>
              <a:rPr kumimoji="0" lang="es-MX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MX" sz="5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31 de Diciembre del 2008 </a:t>
            </a:r>
            <a:r>
              <a:rPr kumimoji="0" lang="es-MX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MX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94872" y="5042035"/>
            <a:ext cx="11812249" cy="17335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5000" lnSpcReduction="20000"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s-MX" sz="6000" i="1" dirty="0" smtClean="0">
                <a:solidFill>
                  <a:srgbClr val="FFFF00"/>
                </a:solidFill>
              </a:rPr>
              <a:t>* La Rectoría   de   la  Armonización  Contable.</a:t>
            </a:r>
            <a:r>
              <a:rPr lang="es-MX" sz="60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Es el Consejo Nacional de Armonización Contable (CONAC) el órgano rector para  la  Armonización de  la contabilidad gubernamental y las decisiones de éste, se adoptarán e implementarán con carácter de obligatorio.            </a:t>
            </a:r>
            <a:r>
              <a:rPr lang="es-MX" sz="6000" dirty="0" smtClean="0"/>
              <a:t/>
            </a:r>
            <a:br>
              <a:rPr lang="es-MX" sz="6000" dirty="0" smtClean="0"/>
            </a:br>
            <a:endParaRPr kumimoji="0" lang="es-MX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49706" y="3627621"/>
            <a:ext cx="12191999" cy="23085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i="1" dirty="0" smtClean="0">
                <a:ln/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Artículos del 6 al 10</a:t>
            </a:r>
            <a:r>
              <a:rPr kumimoji="0" lang="es-MX" sz="2800" b="1" i="1" u="none" strike="noStrike" kern="1200" cap="none" spc="0" normalizeH="0" baseline="0" noProof="0" dirty="0" smtClean="0">
                <a:ln/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2800" b="1" i="1" u="none" strike="noStrike" kern="1200" cap="none" spc="0" normalizeH="0" baseline="0" noProof="0" dirty="0" smtClean="0">
                <a:ln/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MX" sz="2800" b="1" u="none" strike="noStrike" kern="1200" cap="none" spc="0" normalizeH="0" baseline="0" noProof="0" dirty="0" smtClean="0">
                <a:ln/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2800" b="1" u="none" strike="noStrike" kern="1200" cap="none" spc="0" normalizeH="0" baseline="0" noProof="0" dirty="0" smtClean="0">
                <a:ln/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MX" sz="2800" b="1" u="none" strike="noStrike" kern="1200" cap="none" spc="0" normalizeH="0" baseline="0" noProof="0" dirty="0">
              <a:ln/>
              <a:solidFill>
                <a:schemeClr val="accent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52400" y="2721055"/>
            <a:ext cx="12192000" cy="17335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2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Artículos del 1 al 5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20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j-ea"/>
                <a:cs typeface="+mj-cs"/>
              </a:rPr>
              <a:t>* Objeto y definiciones:  </a:t>
            </a:r>
            <a:r>
              <a:rPr kumimoji="0" lang="es-MX" sz="62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Establece el carácter de obligatoriedad de la Ley para todos los entes públicos, asimismo , determina la valuación del patrimonio del Estado y su expresión en los estados financieros.</a:t>
            </a:r>
            <a:r>
              <a:rPr kumimoji="0" lang="es-MX" sz="6200" i="1" u="none" strike="noStrike" kern="1200" cap="none" spc="0" normalizeH="0" baseline="0" noProof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 </a:t>
            </a:r>
            <a:r>
              <a:rPr kumimoji="0" lang="es-MX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MX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0184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179882" y="4100617"/>
            <a:ext cx="11767279" cy="3679240"/>
          </a:xfrm>
        </p:spPr>
        <p:txBody>
          <a:bodyPr>
            <a:normAutofit/>
          </a:bodyPr>
          <a:lstStyle/>
          <a:p>
            <a:pPr algn="just"/>
            <a:r>
              <a:rPr lang="es-MX" sz="2200" b="0" i="1" baseline="0" dirty="0" smtClean="0">
                <a:latin typeface="+mj-lt"/>
              </a:rPr>
              <a:t/>
            </a:r>
            <a:br>
              <a:rPr lang="es-MX" sz="2200" b="0" i="1" baseline="0" dirty="0" smtClean="0">
                <a:latin typeface="+mj-lt"/>
              </a:rPr>
            </a:br>
            <a:r>
              <a:rPr lang="es-MX" sz="2200" b="0" i="1" baseline="0" dirty="0" smtClean="0">
                <a:latin typeface="+mj-lt"/>
              </a:rPr>
              <a:t>Los entes públicos registrarán en su contabilidad los bienes muebles e inmuebles, los    destinados a un servicio público, el mobiliario y equipo, el de cómputo, vehículos, así como otros muebles e inmuebles que el CONAC determine, de igual forma, deberán crear un registro auxiliar sujeto a inventario de los bienes muebles e inmuebles que por su naturaleza, sean inalienables  e imprescriptibles, como son los monumentos arqueológicos, artísticos e históricos. </a:t>
            </a:r>
            <a:br>
              <a:rPr lang="es-MX" sz="2200" b="0" i="1" baseline="0" dirty="0" smtClean="0">
                <a:latin typeface="+mj-lt"/>
              </a:rPr>
            </a:br>
            <a:r>
              <a:rPr lang="es-MX" sz="2200" b="0" i="1" baseline="0" dirty="0" smtClean="0">
                <a:latin typeface="+mj-lt"/>
              </a:rPr>
              <a:t> </a:t>
            </a:r>
            <a:br>
              <a:rPr lang="es-MX" sz="2200" b="0" i="1" baseline="0" dirty="0" smtClean="0">
                <a:latin typeface="+mj-lt"/>
              </a:rPr>
            </a:br>
            <a:endParaRPr lang="es-MX" sz="2200" b="0" i="1" baseline="0" dirty="0">
              <a:latin typeface="+mj-lt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209862" y="69084"/>
            <a:ext cx="11782269" cy="4482060"/>
          </a:xfrm>
        </p:spPr>
        <p:txBody>
          <a:bodyPr anchor="ctr">
            <a:normAutofit lnSpcReduction="10000"/>
          </a:bodyPr>
          <a:lstStyle/>
          <a:p>
            <a:r>
              <a:rPr lang="es-MX" sz="2200" b="1" i="1" baseline="0" dirty="0" smtClean="0">
                <a:solidFill>
                  <a:schemeClr val="bg1"/>
                </a:solidFill>
                <a:latin typeface="+mj-lt"/>
              </a:rPr>
              <a:t>Artículos del 16 al 22</a:t>
            </a:r>
          </a:p>
          <a:p>
            <a:r>
              <a:rPr lang="es-MX" sz="2200" b="0" i="1" baseline="0" dirty="0" smtClean="0">
                <a:solidFill>
                  <a:srgbClr val="FFFF00"/>
                </a:solidFill>
                <a:latin typeface="+mj-lt"/>
              </a:rPr>
              <a:t>*El </a:t>
            </a:r>
            <a:r>
              <a:rPr lang="es-MX" sz="2200" b="0" i="1" baseline="0" dirty="0">
                <a:solidFill>
                  <a:srgbClr val="FFFF00"/>
                </a:solidFill>
                <a:latin typeface="+mj-lt"/>
              </a:rPr>
              <a:t>Sistema de Contabilidad </a:t>
            </a:r>
            <a:r>
              <a:rPr lang="es-MX" sz="2200" b="0" i="1" baseline="0" dirty="0" smtClean="0">
                <a:solidFill>
                  <a:srgbClr val="FFFF00"/>
                </a:solidFill>
                <a:latin typeface="+mj-lt"/>
              </a:rPr>
              <a:t>Gubernamental</a:t>
            </a:r>
          </a:p>
          <a:p>
            <a:endParaRPr lang="es-MX" sz="2200" b="0" i="1" baseline="0" dirty="0" smtClean="0">
              <a:solidFill>
                <a:srgbClr val="FFFF00"/>
              </a:solidFill>
              <a:latin typeface="+mj-lt"/>
            </a:endParaRPr>
          </a:p>
          <a:p>
            <a:pPr algn="just">
              <a:buFont typeface="Arial" charset="0"/>
              <a:buChar char="•"/>
            </a:pPr>
            <a:r>
              <a:rPr lang="es-MX" sz="2200" b="0" i="1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El Sistema  al que deberán sujetarse los entes públicos, registrará de manera armónica, delimitada y específica las operaciones presupuestarias y contables derivadas de la gestión pública. Asimismo, generará estados financieros, confiables, oportunos, comprensibles, periódicos y comparables, expresados en términos monetarios; reflejará los principios, normas contables generales y específicas; deberá facilitar el reconocimiento de ingresos, gastos, activos, pasivos y patrimonio de los entes públicos; integrará de forma automática el ejercicio presupuestario con la operación contable, a partir del gasto devengado; realizará los registros con base acumulativa; generará en tiempo real estados financieros, de ejecución presupuestaria, con base en resultados, a la evaluación y a la rendición de cuentas y facilitará el registro y control de los inventarios de los bienes muebles e inmuebles. </a:t>
            </a:r>
          </a:p>
          <a:p>
            <a:pPr>
              <a:buFont typeface="Arial" charset="0"/>
              <a:buChar char="•"/>
            </a:pPr>
            <a:endParaRPr lang="es-MX" sz="2200" b="0" i="1" baseline="0" dirty="0">
              <a:latin typeface="+mj-lt"/>
            </a:endParaRPr>
          </a:p>
        </p:txBody>
      </p:sp>
      <p:sp>
        <p:nvSpPr>
          <p:cNvPr id="8" name="4 Título"/>
          <p:cNvSpPr txBox="1">
            <a:spLocks/>
          </p:cNvSpPr>
          <p:nvPr/>
        </p:nvSpPr>
        <p:spPr>
          <a:xfrm>
            <a:off x="1524000" y="3873747"/>
            <a:ext cx="9144000" cy="10365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Artículos del 23 al 32</a:t>
            </a:r>
            <a:r>
              <a:rPr kumimoji="0" lang="es-MX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2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MX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 El Registro Patrimonial</a:t>
            </a:r>
            <a:endParaRPr kumimoji="0" lang="es-MX" sz="2200" b="0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27936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9843" y="-23008"/>
            <a:ext cx="11722308" cy="4085346"/>
          </a:xfrm>
        </p:spPr>
        <p:txBody>
          <a:bodyPr>
            <a:noAutofit/>
          </a:bodyPr>
          <a:lstStyle/>
          <a:p>
            <a:pPr algn="just"/>
            <a:r>
              <a:rPr lang="es-MX" sz="2200" b="0" i="1" baseline="0" dirty="0" smtClean="0">
                <a:latin typeface="+mj-lt"/>
              </a:rPr>
              <a:t/>
            </a:r>
            <a:br>
              <a:rPr lang="es-MX" sz="2200" b="0" i="1" baseline="0" dirty="0" smtClean="0">
                <a:latin typeface="+mj-lt"/>
              </a:rPr>
            </a:br>
            <a:r>
              <a:rPr lang="es-MX" sz="2200" b="0" i="1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La Contabilidad Gubernamental deberá permitir la expresión fiable de las transacciones en los estados financieros; los registros contables se llevarán con base acumulativa y las transacciones de gasto se harán conforme a la fecha de realización, independiente de la de su pago, y los ingresos cuando exista jurídicamente el derecho de cobro. Deberá llevarse también un registro histórico a través de los libros diario, mayor e inventarios y balances. Los registros se harán mediante catálogos de cuentas, alineados, al Plan de Cuentas  emitido por el CONAC. Deberán crearse provisiones para hacer frente a los pasivos de cualquier naturaleza</a:t>
            </a:r>
            <a:endParaRPr lang="es-MX" sz="2200" b="0" i="1" baseline="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>
          <a:xfrm>
            <a:off x="1524000" y="4438"/>
            <a:ext cx="9144000" cy="1098751"/>
          </a:xfrm>
        </p:spPr>
        <p:txBody>
          <a:bodyPr>
            <a:normAutofit/>
          </a:bodyPr>
          <a:lstStyle/>
          <a:p>
            <a:r>
              <a:rPr lang="es-MX" sz="2200" b="1" i="1" baseline="0" dirty="0" smtClean="0">
                <a:latin typeface="+mj-lt"/>
              </a:rPr>
              <a:t>Artículos del 33 al 43</a:t>
            </a:r>
            <a:br>
              <a:rPr lang="es-MX" sz="2200" b="1" i="1" baseline="0" dirty="0" smtClean="0">
                <a:latin typeface="+mj-lt"/>
              </a:rPr>
            </a:br>
            <a:r>
              <a:rPr lang="es-MX" sz="2200" b="0" i="1" baseline="0" dirty="0" smtClean="0">
                <a:solidFill>
                  <a:srgbClr val="FFFF00">
                    <a:alpha val="95000"/>
                  </a:srgbClr>
                </a:solidFill>
                <a:latin typeface="+mj-lt"/>
              </a:rPr>
              <a:t>* El Registro Contable de las Operaciones</a:t>
            </a:r>
            <a:endParaRPr lang="es-MX" sz="2200" b="0" i="1" baseline="0" dirty="0">
              <a:solidFill>
                <a:srgbClr val="FFFF00">
                  <a:alpha val="95000"/>
                </a:srgbClr>
              </a:solidFill>
              <a:latin typeface="+mj-lt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564783" y="3709502"/>
            <a:ext cx="9144000" cy="98977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Artículos del 44 al 55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20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 La Información Financiera Gubernamental y la Cuenta Pública </a:t>
            </a:r>
            <a:endParaRPr kumimoji="0" lang="es-MX" sz="2200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uadroTexto 3"/>
          <p:cNvSpPr txBox="1"/>
          <p:nvPr/>
        </p:nvSpPr>
        <p:spPr>
          <a:xfrm>
            <a:off x="179881" y="4809285"/>
            <a:ext cx="118272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200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Los Estados Financieros deberán sujetarse a criterios de utilidad, confiabilidad, relevancia, comprensibilidad y comparación y serán la base para la emisión de informes periódicos y para la formulación de la cuenta pública anual. Asimismo, se elaborarán sobre la base de devengado y se presentarán en flujo de efectivo.</a:t>
            </a:r>
            <a:r>
              <a:rPr lang="es-MX" sz="22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endParaRPr lang="es-MX" sz="2200" i="1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6352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contenido 2"/>
          <p:cNvSpPr txBox="1">
            <a:spLocks/>
          </p:cNvSpPr>
          <p:nvPr/>
        </p:nvSpPr>
        <p:spPr>
          <a:xfrm>
            <a:off x="838200" y="35909"/>
            <a:ext cx="10611118" cy="1508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2700" b="1" i="1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63500" dist="50800" dir="13500000">
                    <a:prstClr val="black">
                      <a:alpha val="35000"/>
                    </a:prstClr>
                  </a:inn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Decreto que reforma y adiciona la Ley General de Contabilidad Gubernamental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2700" b="0" i="1" u="none" strike="noStrike" kern="1200" cap="none" spc="50" normalizeH="0" baseline="0" noProof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innerShdw blurRad="63500" dist="50800" dir="13500000">
                  <a:prstClr val="black">
                    <a:alpha val="35000"/>
                  </a:prstClr>
                </a:innerShdw>
              </a:effectLst>
              <a:uLnTx/>
              <a:uFillTx/>
              <a:latin typeface="+mj-lt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2700" b="0" i="1" u="none" strike="noStrike" kern="1200" cap="none" spc="50" normalizeH="0" baseline="0" noProof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prstClr val="black">
                      <a:alpha val="35000"/>
                    </a:prstClr>
                  </a:inn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Fecha de Publicación 12 de Noviembre del 2012</a:t>
            </a:r>
            <a:endParaRPr kumimoji="0" lang="es-MX" sz="2700" b="0" i="1" u="none" strike="noStrike" kern="1200" cap="none" spc="50" normalizeH="0" baseline="0" noProof="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innerShdw blurRad="63500" dist="50800" dir="13500000">
                  <a:prstClr val="black">
                    <a:alpha val="35000"/>
                  </a:prstClr>
                </a:innerShdw>
              </a:effectLst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10" name="CuadroTexto 3"/>
          <p:cNvSpPr txBox="1"/>
          <p:nvPr/>
        </p:nvSpPr>
        <p:spPr>
          <a:xfrm>
            <a:off x="314792" y="3819549"/>
            <a:ext cx="116323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La generación y publicación de la información financiera, se hará conforme a las normas, estructura, formatos y contenido de la información que establezca el CONAC. Esta información deberá publicarse a través de internet por lo menos trimestralmente. El CONAC evaluará anualmente la calidad de la información y emitirá las recomendaciones que correspondan.</a:t>
            </a:r>
            <a:r>
              <a:rPr lang="es-MX" sz="2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endParaRPr lang="es-MX" sz="2200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464040" y="2351543"/>
            <a:ext cx="9144000" cy="1021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Artículos del 56 al 78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7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27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MX" sz="2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 De La Transparencia y Difusión de la Información Financiera </a:t>
            </a:r>
            <a:r>
              <a:rPr kumimoji="0" lang="es-MX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MX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MX" sz="27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58978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47508"/>
            <a:ext cx="9144000" cy="10317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0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j-ea"/>
                <a:cs typeface="+mj-cs"/>
              </a:rPr>
              <a:t>Capitulo Único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sz="10800" i="1" dirty="0" smtClean="0">
                <a:solidFill>
                  <a:srgbClr val="FFFF00"/>
                </a:solidFill>
              </a:rPr>
              <a:t>* De las Sanciones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7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s-MX" sz="7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uadroTexto 3"/>
          <p:cNvSpPr txBox="1"/>
          <p:nvPr/>
        </p:nvSpPr>
        <p:spPr>
          <a:xfrm>
            <a:off x="194872" y="1259205"/>
            <a:ext cx="11767279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300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Los actos u omisiones a los preceptos establecidos en la Ley, serán sancionados conforme a la Ley Federal </a:t>
            </a:r>
            <a:r>
              <a:rPr lang="es-MX" sz="23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de </a:t>
            </a:r>
            <a:r>
              <a:rPr lang="es-MX" sz="2300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Responsabilidades Administrativas de los Servidores Públicos. Las sanciones se establecerán cuando se incurra en los siguientes supuestos: Cuando se omitan los registros que integran la contabilidad, así como la difusión de la información financiera; cuando de manera dolosa se omitan o alteren los documentos o registros que integran la contabilidad, para desvirtuar la veracidad de la información o se incumpla con la obligación de difundirla; no realizar los registros presupuestarios y contables en la forma y términos que establece la Ley, con información confiable y veraz, Cuando se tenga conocimiento de la alteración o falsedad de la documentación o información que tenga como consecuencia daños a la hacienda pública o al patrimonio y no lo eviten o lo hagan del conocimiento de su superior jerárquico o autoridad competente y no tener o no conservar la documentación comprobatoria del patrimonio, así como, de los ingresos y egresos de los entes públicos. La penas serán de dos a siete años de prisión y multa de 1000 a 1500 días de salario mínimo general vigente en el D. F., a quien causando un daño a la hacienda pública o al patrimonio del ente público, incurra en las conductas previstas anteriormente. </a:t>
            </a:r>
          </a:p>
        </p:txBody>
      </p:sp>
    </p:spTree>
    <p:extLst>
      <p:ext uri="{BB962C8B-B14F-4D97-AF65-F5344CB8AC3E}">
        <p14:creationId xmlns="" xmlns:p14="http://schemas.microsoft.com/office/powerpoint/2010/main" val="18000771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1524000" y="-254811"/>
            <a:ext cx="9144000" cy="1741124"/>
          </a:xfrm>
        </p:spPr>
        <p:txBody>
          <a:bodyPr>
            <a:normAutofit/>
          </a:bodyPr>
          <a:lstStyle/>
          <a:p>
            <a:r>
              <a:rPr lang="es-MX" sz="2200" i="1" baseline="0" dirty="0" smtClean="0">
                <a:solidFill>
                  <a:srgbClr val="FFFF00"/>
                </a:solidFill>
                <a:latin typeface="+mj-lt"/>
              </a:rPr>
              <a:t>Acuerdo 1 aprobado por el Consejo Nacional de Armonización Contable, Publicado el 16 de Mayo del 2013 </a:t>
            </a:r>
            <a:r>
              <a:rPr lang="es-MX" sz="2200" i="1" baseline="0" dirty="0" smtClean="0">
                <a:latin typeface="+mj-lt"/>
              </a:rPr>
              <a:t/>
            </a:r>
            <a:br>
              <a:rPr lang="es-MX" sz="2200" i="1" baseline="0" dirty="0" smtClean="0">
                <a:latin typeface="+mj-lt"/>
              </a:rPr>
            </a:br>
            <a:endParaRPr lang="es-MX" sz="2200" i="1" baseline="0" dirty="0">
              <a:latin typeface="+mj-lt"/>
            </a:endParaRPr>
          </a:p>
        </p:txBody>
      </p:sp>
      <p:sp>
        <p:nvSpPr>
          <p:cNvPr id="7" name="Subtítulo 2"/>
          <p:cNvSpPr>
            <a:spLocks noGrp="1"/>
          </p:cNvSpPr>
          <p:nvPr>
            <p:ph type="subTitle" idx="1"/>
          </p:nvPr>
        </p:nvSpPr>
        <p:spPr>
          <a:xfrm>
            <a:off x="1524000" y="1556196"/>
            <a:ext cx="9144000" cy="105209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s-MX" sz="2200" b="0" i="1" baseline="0" dirty="0" smtClean="0">
                <a:solidFill>
                  <a:srgbClr val="FFFF00"/>
                </a:solidFill>
                <a:latin typeface="+mj-lt"/>
              </a:rPr>
              <a:t>Plazos para la adopción de las decisiones de la Ley</a:t>
            </a:r>
          </a:p>
          <a:p>
            <a:r>
              <a:rPr lang="es-MX" sz="2200" b="0" i="1" baseline="0" dirty="0" smtClean="0">
                <a:solidFill>
                  <a:srgbClr val="FFFF00"/>
                </a:solidFill>
                <a:latin typeface="+mj-lt"/>
              </a:rPr>
              <a:t>Acuerdo</a:t>
            </a:r>
            <a:endParaRPr lang="es-MX" sz="2200" b="0" i="1" baseline="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8" name="CuadroTexto 9"/>
          <p:cNvSpPr txBox="1"/>
          <p:nvPr/>
        </p:nvSpPr>
        <p:spPr>
          <a:xfrm>
            <a:off x="419725" y="3123223"/>
            <a:ext cx="11437495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30 de junio de 2014</a:t>
            </a:r>
            <a:r>
              <a:rPr lang="es-MX" sz="2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: Integración automática del ejercicio presupuestario con la operación contable</a:t>
            </a:r>
            <a:r>
              <a:rPr lang="es-MX" sz="2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2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31 de diciembre de 2014:</a:t>
            </a:r>
            <a:r>
              <a:rPr lang="es-MX" sz="2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Realizar los registros contables con base en las Reglas de Registro y Valoración del patrimonio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2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30 de junio de 2014:</a:t>
            </a:r>
            <a:r>
              <a:rPr lang="es-MX" sz="2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Generación en tiempo real de estados financieros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2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Para 2014:</a:t>
            </a:r>
            <a:r>
              <a:rPr lang="es-MX" sz="2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Emisión de la Cuenta Pública en los términos acordados por el Consejo </a:t>
            </a:r>
            <a:r>
              <a:rPr lang="es-MX" sz="24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/>
          </a:p>
        </p:txBody>
      </p:sp>
    </p:spTree>
    <p:extLst>
      <p:ext uri="{BB962C8B-B14F-4D97-AF65-F5344CB8AC3E}">
        <p14:creationId xmlns="" xmlns:p14="http://schemas.microsoft.com/office/powerpoint/2010/main" val="13158978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1524000" y="-359741"/>
            <a:ext cx="9144000" cy="1741124"/>
          </a:xfrm>
        </p:spPr>
        <p:txBody>
          <a:bodyPr>
            <a:normAutofit/>
          </a:bodyPr>
          <a:lstStyle/>
          <a:p>
            <a:r>
              <a:rPr lang="es-MX" sz="3200" i="1" baseline="0" dirty="0" smtClean="0">
                <a:solidFill>
                  <a:srgbClr val="FFFF00"/>
                </a:solidFill>
                <a:latin typeface="+mj-lt"/>
              </a:rPr>
              <a:t>DIVISIÓN DE CONTABILIDAD</a:t>
            </a:r>
            <a:endParaRPr lang="es-MX" sz="3200" i="1" baseline="0" dirty="0">
              <a:latin typeface="+mj-lt"/>
            </a:endParaRPr>
          </a:p>
        </p:txBody>
      </p:sp>
      <p:sp>
        <p:nvSpPr>
          <p:cNvPr id="7" name="Subtítulo 2"/>
          <p:cNvSpPr>
            <a:spLocks noGrp="1"/>
          </p:cNvSpPr>
          <p:nvPr>
            <p:ph type="subTitle" idx="1"/>
          </p:nvPr>
        </p:nvSpPr>
        <p:spPr>
          <a:xfrm>
            <a:off x="1524000" y="899410"/>
            <a:ext cx="9144000" cy="595859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endParaRPr lang="es-MX" sz="2200" b="0" i="1" baseline="0" dirty="0" smtClean="0">
              <a:solidFill>
                <a:srgbClr val="FFFF00"/>
              </a:solidFill>
              <a:latin typeface="+mj-lt"/>
            </a:endParaRPr>
          </a:p>
          <a:p>
            <a:r>
              <a:rPr lang="es-MX" sz="2200" b="1" dirty="0" smtClean="0">
                <a:solidFill>
                  <a:schemeClr val="bg1"/>
                </a:solidFill>
                <a:latin typeface="+mj-lt"/>
              </a:rPr>
              <a:t>JEFE DE DIVISIÓN C.P. VÍCTOR TOMAS SOLIS DÍAZ</a:t>
            </a:r>
          </a:p>
          <a:p>
            <a:r>
              <a:rPr lang="es-MX" sz="2200" b="1" dirty="0" smtClean="0">
                <a:solidFill>
                  <a:schemeClr val="bg1"/>
                </a:solidFill>
                <a:latin typeface="+mj-lt"/>
              </a:rPr>
              <a:t>Ext. 51247</a:t>
            </a:r>
            <a:endParaRPr lang="es-MX" sz="2200" b="1" i="1" baseline="0" dirty="0" smtClean="0">
              <a:solidFill>
                <a:schemeClr val="bg1"/>
              </a:solidFill>
              <a:latin typeface="+mj-lt"/>
            </a:endParaRPr>
          </a:p>
          <a:p>
            <a:endParaRPr lang="es-MX" sz="22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MX" sz="2200" b="1" i="1" baseline="0" dirty="0" smtClean="0">
                <a:solidFill>
                  <a:schemeClr val="bg1"/>
                </a:solidFill>
                <a:latin typeface="+mj-lt"/>
              </a:rPr>
              <a:t>C.P. ROBERTO RODRÍGUEZ BOTELLO</a:t>
            </a:r>
          </a:p>
          <a:p>
            <a:r>
              <a:rPr lang="es-MX" sz="2200" b="1" dirty="0" smtClean="0">
                <a:solidFill>
                  <a:schemeClr val="bg1"/>
                </a:solidFill>
                <a:latin typeface="+mj-lt"/>
              </a:rPr>
              <a:t>rrodriguezb@ipn.mx</a:t>
            </a:r>
          </a:p>
          <a:p>
            <a:r>
              <a:rPr lang="es-MX" sz="2200" b="1" i="1" baseline="0" dirty="0" smtClean="0">
                <a:solidFill>
                  <a:schemeClr val="bg1"/>
                </a:solidFill>
                <a:latin typeface="+mj-lt"/>
              </a:rPr>
              <a:t>Ext. 51301</a:t>
            </a:r>
          </a:p>
          <a:p>
            <a:endParaRPr lang="es-MX" sz="22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MX" sz="2200" b="1" dirty="0" smtClean="0">
                <a:solidFill>
                  <a:schemeClr val="bg1"/>
                </a:solidFill>
                <a:latin typeface="+mj-lt"/>
              </a:rPr>
              <a:t>C.P. ADRIÁN ROSAS GUTIERREZ </a:t>
            </a:r>
          </a:p>
          <a:p>
            <a:r>
              <a:rPr lang="es-MX" sz="2200" b="1" dirty="0" smtClean="0">
                <a:solidFill>
                  <a:schemeClr val="bg1"/>
                </a:solidFill>
                <a:latin typeface="+mj-lt"/>
              </a:rPr>
              <a:t>arosasgu@ipn.mx</a:t>
            </a:r>
          </a:p>
          <a:p>
            <a:r>
              <a:rPr lang="es-MX" sz="2200" b="1" i="1" baseline="0" dirty="0" smtClean="0">
                <a:solidFill>
                  <a:schemeClr val="bg1"/>
                </a:solidFill>
                <a:latin typeface="+mj-lt"/>
              </a:rPr>
              <a:t>EXT. 51220</a:t>
            </a:r>
          </a:p>
          <a:p>
            <a:endParaRPr lang="es-MX" sz="22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MX" sz="2200" b="1" dirty="0" smtClean="0">
                <a:solidFill>
                  <a:schemeClr val="bg1"/>
                </a:solidFill>
                <a:latin typeface="+mj-lt"/>
              </a:rPr>
              <a:t>L.C. </a:t>
            </a:r>
            <a:r>
              <a:rPr lang="es-MX" sz="2200" b="1" i="1" baseline="0" dirty="0" smtClean="0">
                <a:solidFill>
                  <a:schemeClr val="bg1"/>
                </a:solidFill>
                <a:latin typeface="+mj-lt"/>
              </a:rPr>
              <a:t>ANA LIDIA CORTÉS</a:t>
            </a:r>
            <a:r>
              <a:rPr lang="es-MX" sz="2200" b="1" i="1" dirty="0" smtClean="0">
                <a:solidFill>
                  <a:schemeClr val="bg1"/>
                </a:solidFill>
                <a:latin typeface="+mj-lt"/>
              </a:rPr>
              <a:t> AGUIRRE</a:t>
            </a:r>
          </a:p>
          <a:p>
            <a:r>
              <a:rPr lang="es-MX" sz="2200" b="1" dirty="0" smtClean="0">
                <a:solidFill>
                  <a:schemeClr val="bg1"/>
                </a:solidFill>
                <a:latin typeface="+mj-lt"/>
              </a:rPr>
              <a:t>alcortes@ipn.mx</a:t>
            </a:r>
          </a:p>
          <a:p>
            <a:r>
              <a:rPr lang="es-MX" sz="2200" b="1" i="1" dirty="0" smtClean="0">
                <a:solidFill>
                  <a:schemeClr val="bg1"/>
                </a:solidFill>
                <a:latin typeface="+mj-lt"/>
              </a:rPr>
              <a:t>EXT. 51220</a:t>
            </a:r>
          </a:p>
          <a:p>
            <a:endParaRPr lang="es-MX" sz="2200" b="0" i="1" baseline="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8" name="CuadroTexto 9"/>
          <p:cNvSpPr txBox="1"/>
          <p:nvPr/>
        </p:nvSpPr>
        <p:spPr>
          <a:xfrm>
            <a:off x="419725" y="4442343"/>
            <a:ext cx="11437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/>
          </a:p>
        </p:txBody>
      </p:sp>
    </p:spTree>
    <p:extLst>
      <p:ext uri="{BB962C8B-B14F-4D97-AF65-F5344CB8AC3E}">
        <p14:creationId xmlns="" xmlns:p14="http://schemas.microsoft.com/office/powerpoint/2010/main" val="13158978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template">
  <a:themeElements>
    <a:clrScheme name="template 15">
      <a:dk1>
        <a:srgbClr val="4D4D4D"/>
      </a:dk1>
      <a:lt1>
        <a:srgbClr val="FFFFFF"/>
      </a:lt1>
      <a:dk2>
        <a:srgbClr val="4D4D4D"/>
      </a:dk2>
      <a:lt2>
        <a:srgbClr val="1F1111"/>
      </a:lt2>
      <a:accent1>
        <a:srgbClr val="393939"/>
      </a:accent1>
      <a:accent2>
        <a:srgbClr val="727272"/>
      </a:accent2>
      <a:accent3>
        <a:srgbClr val="FFFFFF"/>
      </a:accent3>
      <a:accent4>
        <a:srgbClr val="404040"/>
      </a:accent4>
      <a:accent5>
        <a:srgbClr val="AEAEAE"/>
      </a:accent5>
      <a:accent6>
        <a:srgbClr val="676767"/>
      </a:accent6>
      <a:hlink>
        <a:srgbClr val="D42424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11163C"/>
        </a:lt2>
        <a:accent1>
          <a:srgbClr val="212B53"/>
        </a:accent1>
        <a:accent2>
          <a:srgbClr val="364481"/>
        </a:accent2>
        <a:accent3>
          <a:srgbClr val="FFFFFF"/>
        </a:accent3>
        <a:accent4>
          <a:srgbClr val="404040"/>
        </a:accent4>
        <a:accent5>
          <a:srgbClr val="ABACB3"/>
        </a:accent5>
        <a:accent6>
          <a:srgbClr val="303D74"/>
        </a:accent6>
        <a:hlink>
          <a:srgbClr val="3E498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D254C"/>
        </a:lt2>
        <a:accent1>
          <a:srgbClr val="254B83"/>
        </a:accent1>
        <a:accent2>
          <a:srgbClr val="406DAA"/>
        </a:accent2>
        <a:accent3>
          <a:srgbClr val="FFFFFF"/>
        </a:accent3>
        <a:accent4>
          <a:srgbClr val="404040"/>
        </a:accent4>
        <a:accent5>
          <a:srgbClr val="ACB1C1"/>
        </a:accent5>
        <a:accent6>
          <a:srgbClr val="39629A"/>
        </a:accent6>
        <a:hlink>
          <a:srgbClr val="3267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363B45"/>
        </a:lt2>
        <a:accent1>
          <a:srgbClr val="A99D9B"/>
        </a:accent1>
        <a:accent2>
          <a:srgbClr val="565A66"/>
        </a:accent2>
        <a:accent3>
          <a:srgbClr val="FFFFFF"/>
        </a:accent3>
        <a:accent4>
          <a:srgbClr val="404040"/>
        </a:accent4>
        <a:accent5>
          <a:srgbClr val="D1CCCB"/>
        </a:accent5>
        <a:accent6>
          <a:srgbClr val="4D515C"/>
        </a:accent6>
        <a:hlink>
          <a:srgbClr val="92715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2E3236"/>
        </a:lt2>
        <a:accent1>
          <a:srgbClr val="B26920"/>
        </a:accent1>
        <a:accent2>
          <a:srgbClr val="6F7F8D"/>
        </a:accent2>
        <a:accent3>
          <a:srgbClr val="FFFFFF"/>
        </a:accent3>
        <a:accent4>
          <a:srgbClr val="404040"/>
        </a:accent4>
        <a:accent5>
          <a:srgbClr val="D5B9AB"/>
        </a:accent5>
        <a:accent6>
          <a:srgbClr val="64727F"/>
        </a:accent6>
        <a:hlink>
          <a:srgbClr val="EEC72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2E3236"/>
        </a:lt2>
        <a:accent1>
          <a:srgbClr val="9BB6EE"/>
        </a:accent1>
        <a:accent2>
          <a:srgbClr val="6F7F8D"/>
        </a:accent2>
        <a:accent3>
          <a:srgbClr val="FFFFFF"/>
        </a:accent3>
        <a:accent4>
          <a:srgbClr val="404040"/>
        </a:accent4>
        <a:accent5>
          <a:srgbClr val="CBD7F5"/>
        </a:accent5>
        <a:accent6>
          <a:srgbClr val="64727F"/>
        </a:accent6>
        <a:hlink>
          <a:srgbClr val="84AAF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40494F"/>
        </a:lt2>
        <a:accent1>
          <a:srgbClr val="6D7D8A"/>
        </a:accent1>
        <a:accent2>
          <a:srgbClr val="A7A7A7"/>
        </a:accent2>
        <a:accent3>
          <a:srgbClr val="FFFFFF"/>
        </a:accent3>
        <a:accent4>
          <a:srgbClr val="404040"/>
        </a:accent4>
        <a:accent5>
          <a:srgbClr val="BABFC4"/>
        </a:accent5>
        <a:accent6>
          <a:srgbClr val="979797"/>
        </a:accent6>
        <a:hlink>
          <a:srgbClr val="7F7F7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454D52"/>
        </a:lt2>
        <a:accent1>
          <a:srgbClr val="7D8B97"/>
        </a:accent1>
        <a:accent2>
          <a:srgbClr val="CBCBCB"/>
        </a:accent2>
        <a:accent3>
          <a:srgbClr val="FFFFFF"/>
        </a:accent3>
        <a:accent4>
          <a:srgbClr val="404040"/>
        </a:accent4>
        <a:accent5>
          <a:srgbClr val="BFC4C9"/>
        </a:accent5>
        <a:accent6>
          <a:srgbClr val="B8B8B8"/>
        </a:accent6>
        <a:hlink>
          <a:srgbClr val="5158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393939"/>
        </a:lt2>
        <a:accent1>
          <a:srgbClr val="858585"/>
        </a:accent1>
        <a:accent2>
          <a:srgbClr val="939393"/>
        </a:accent2>
        <a:accent3>
          <a:srgbClr val="FFFFFF"/>
        </a:accent3>
        <a:accent4>
          <a:srgbClr val="404040"/>
        </a:accent4>
        <a:accent5>
          <a:srgbClr val="C2C2C2"/>
        </a:accent5>
        <a:accent6>
          <a:srgbClr val="858585"/>
        </a:accent6>
        <a:hlink>
          <a:srgbClr val="6969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4F5056"/>
        </a:lt2>
        <a:accent1>
          <a:srgbClr val="7E7F8E"/>
        </a:accent1>
        <a:accent2>
          <a:srgbClr val="C0C1C5"/>
        </a:accent2>
        <a:accent3>
          <a:srgbClr val="FFFFFF"/>
        </a:accent3>
        <a:accent4>
          <a:srgbClr val="404040"/>
        </a:accent4>
        <a:accent5>
          <a:srgbClr val="C0C0C6"/>
        </a:accent5>
        <a:accent6>
          <a:srgbClr val="AEAFB2"/>
        </a:accent6>
        <a:hlink>
          <a:srgbClr val="ACAFB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85978F"/>
        </a:lt2>
        <a:accent1>
          <a:srgbClr val="9DA499"/>
        </a:accent1>
        <a:accent2>
          <a:srgbClr val="A5B9BA"/>
        </a:accent2>
        <a:accent3>
          <a:srgbClr val="FFFFFF"/>
        </a:accent3>
        <a:accent4>
          <a:srgbClr val="404040"/>
        </a:accent4>
        <a:accent5>
          <a:srgbClr val="CCCFCA"/>
        </a:accent5>
        <a:accent6>
          <a:srgbClr val="95A7A8"/>
        </a:accent6>
        <a:hlink>
          <a:srgbClr val="ABB4A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484847"/>
        </a:lt2>
        <a:accent1>
          <a:srgbClr val="7C7C74"/>
        </a:accent1>
        <a:accent2>
          <a:srgbClr val="AFB2AA"/>
        </a:accent2>
        <a:accent3>
          <a:srgbClr val="FFFFFF"/>
        </a:accent3>
        <a:accent4>
          <a:srgbClr val="404040"/>
        </a:accent4>
        <a:accent5>
          <a:srgbClr val="BFBFBC"/>
        </a:accent5>
        <a:accent6>
          <a:srgbClr val="9EA19A"/>
        </a:accent6>
        <a:hlink>
          <a:srgbClr val="D4D2C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18191C"/>
        </a:lt2>
        <a:accent1>
          <a:srgbClr val="1F2229"/>
        </a:accent1>
        <a:accent2>
          <a:srgbClr val="3B4A61"/>
        </a:accent2>
        <a:accent3>
          <a:srgbClr val="FFFFFF"/>
        </a:accent3>
        <a:accent4>
          <a:srgbClr val="404040"/>
        </a:accent4>
        <a:accent5>
          <a:srgbClr val="ABABAC"/>
        </a:accent5>
        <a:accent6>
          <a:srgbClr val="354257"/>
        </a:accent6>
        <a:hlink>
          <a:srgbClr val="718CA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4D4D4D"/>
        </a:dk2>
        <a:lt2>
          <a:srgbClr val="3E3B55"/>
        </a:lt2>
        <a:accent1>
          <a:srgbClr val="8D8DC2"/>
        </a:accent1>
        <a:accent2>
          <a:srgbClr val="777777"/>
        </a:accent2>
        <a:accent3>
          <a:srgbClr val="FFFFFF"/>
        </a:accent3>
        <a:accent4>
          <a:srgbClr val="404040"/>
        </a:accent4>
        <a:accent5>
          <a:srgbClr val="C5C5DD"/>
        </a:accent5>
        <a:accent6>
          <a:srgbClr val="6B6B6B"/>
        </a:accent6>
        <a:hlink>
          <a:srgbClr val="C0C0C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4">
        <a:dk1>
          <a:srgbClr val="4D4D4D"/>
        </a:dk1>
        <a:lt1>
          <a:srgbClr val="FFFFFF"/>
        </a:lt1>
        <a:dk2>
          <a:srgbClr val="4D4D4D"/>
        </a:dk2>
        <a:lt2>
          <a:srgbClr val="26231E"/>
        </a:lt2>
        <a:accent1>
          <a:srgbClr val="D69F8C"/>
        </a:accent1>
        <a:accent2>
          <a:srgbClr val="AD8D82"/>
        </a:accent2>
        <a:accent3>
          <a:srgbClr val="FFFFFF"/>
        </a:accent3>
        <a:accent4>
          <a:srgbClr val="404040"/>
        </a:accent4>
        <a:accent5>
          <a:srgbClr val="E8CDC5"/>
        </a:accent5>
        <a:accent6>
          <a:srgbClr val="9C7F75"/>
        </a:accent6>
        <a:hlink>
          <a:srgbClr val="67606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5">
        <a:dk1>
          <a:srgbClr val="4D4D4D"/>
        </a:dk1>
        <a:lt1>
          <a:srgbClr val="FFFFFF"/>
        </a:lt1>
        <a:dk2>
          <a:srgbClr val="4D4D4D"/>
        </a:dk2>
        <a:lt2>
          <a:srgbClr val="1F1111"/>
        </a:lt2>
        <a:accent1>
          <a:srgbClr val="393939"/>
        </a:accent1>
        <a:accent2>
          <a:srgbClr val="727272"/>
        </a:accent2>
        <a:accent3>
          <a:srgbClr val="FFFFFF"/>
        </a:accent3>
        <a:accent4>
          <a:srgbClr val="404040"/>
        </a:accent4>
        <a:accent5>
          <a:srgbClr val="AEAEAE"/>
        </a:accent5>
        <a:accent6>
          <a:srgbClr val="676767"/>
        </a:accent6>
        <a:hlink>
          <a:srgbClr val="D4242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548</TotalTime>
  <Words>788</Words>
  <Application>Microsoft Office PowerPoint</Application>
  <PresentationFormat>Personalizado</PresentationFormat>
  <Paragraphs>52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template</vt:lpstr>
      <vt:lpstr>Custom Design</vt:lpstr>
      <vt:lpstr>Tema de Office</vt:lpstr>
      <vt:lpstr>Ley General de Contabilidad Gubernamental  </vt:lpstr>
      <vt:lpstr> Los entes públicos registrarán en su contabilidad los bienes muebles e inmuebles, los    destinados a un servicio público, el mobiliario y equipo, el de cómputo, vehículos, así como otros muebles e inmuebles que el CONAC determine, de igual forma, deberán crear un registro auxiliar sujeto a inventario de los bienes muebles e inmuebles que por su naturaleza, sean inalienables  e imprescriptibles, como son los monumentos arqueológicos, artísticos e históricos.    </vt:lpstr>
      <vt:lpstr> La Contabilidad Gubernamental deberá permitir la expresión fiable de las transacciones en los estados financieros; los registros contables se llevarán con base acumulativa y las transacciones de gasto se harán conforme a la fecha de realización, independiente de la de su pago, y los ingresos cuando exista jurídicamente el derecho de cobro. Deberá llevarse también un registro histórico a través de los libros diario, mayor e inventarios y balances. Los registros se harán mediante catálogos de cuentas, alineados, al Plan de Cuentas  emitido por el CONAC. Deberán crearse provisiones para hacer frente a los pasivos de cualquier naturaleza</vt:lpstr>
      <vt:lpstr>Diapositiva 4</vt:lpstr>
      <vt:lpstr>Diapositiva 5</vt:lpstr>
      <vt:lpstr>Acuerdo 1 aprobado por el Consejo Nacional de Armonización Contable, Publicado el 16 de Mayo del 2013  </vt:lpstr>
      <vt:lpstr>DIVISIÓN DE CONTABILIDAD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Ley General de Contabilidad Gubernamental</dc:title>
  <dc:creator>Fer</dc:creator>
  <cp:lastModifiedBy>soptc</cp:lastModifiedBy>
  <cp:revision>68</cp:revision>
  <dcterms:created xsi:type="dcterms:W3CDTF">2013-08-08T04:57:51Z</dcterms:created>
  <dcterms:modified xsi:type="dcterms:W3CDTF">2013-08-13T18:06:16Z</dcterms:modified>
</cp:coreProperties>
</file>