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4"/>
  </p:sldMasterIdLst>
  <p:sldIdLst>
    <p:sldId id="258" r:id="rId5"/>
    <p:sldId id="285" r:id="rId6"/>
    <p:sldId id="305" r:id="rId7"/>
    <p:sldId id="306" r:id="rId8"/>
    <p:sldId id="288" r:id="rId9"/>
  </p:sldIdLst>
  <p:sldSz cx="12192000" cy="6858000"/>
  <p:notesSz cx="6980238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0" y="-16933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05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258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0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rjeta para el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46993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yenda - Tarjeta para el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01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52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6792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4317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8116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99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0216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1295" y="2160590"/>
            <a:ext cx="4185124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20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Freeform 17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Freeform 18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2423" y="2160983"/>
            <a:ext cx="38302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4623" y="2160983"/>
            <a:ext cx="38317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40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8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Freeform 13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844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8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Freeform 13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7197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2" y="514925"/>
            <a:ext cx="4514716" cy="5526437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0" y="2777070"/>
            <a:ext cx="3855532" cy="25844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125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reeform 14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Freeform 16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22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F2A1A-5690-412F-8F66-1BC533EBF13B}" type="datetimeFigureOut">
              <a:rPr lang="es-MX" smtClean="0"/>
              <a:t>17/04/2018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F09472-93D1-4403-BBD9-76A58B9BE8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55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ipn.bmp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3020" y="1000108"/>
            <a:ext cx="952507" cy="1143008"/>
          </a:xfrm>
          <a:prstGeom prst="rect">
            <a:avLst/>
          </a:prstGeom>
        </p:spPr>
      </p:pic>
      <p:cxnSp>
        <p:nvCxnSpPr>
          <p:cNvPr id="10" name="9 Conector recto"/>
          <p:cNvCxnSpPr/>
          <p:nvPr/>
        </p:nvCxnSpPr>
        <p:spPr>
          <a:xfrm>
            <a:off x="1238216" y="571480"/>
            <a:ext cx="10382323" cy="1588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1238216" y="428604"/>
            <a:ext cx="10382323" cy="1588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Título"/>
          <p:cNvSpPr>
            <a:spLocks noGrp="1"/>
          </p:cNvSpPr>
          <p:nvPr>
            <p:ph type="title"/>
          </p:nvPr>
        </p:nvSpPr>
        <p:spPr>
          <a:xfrm>
            <a:off x="7524760" y="3392016"/>
            <a:ext cx="36576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400" dirty="0" smtClean="0">
                <a:latin typeface="Agency FB" pitchFamily="34" charset="0"/>
              </a:rPr>
              <a:t/>
            </a:r>
            <a:br>
              <a:rPr lang="es-MX" sz="2400" dirty="0" smtClean="0">
                <a:latin typeface="Agency FB" pitchFamily="34" charset="0"/>
              </a:rPr>
            </a:br>
            <a:r>
              <a:rPr lang="es-MX" sz="2400" dirty="0">
                <a:latin typeface="Agency FB" pitchFamily="34" charset="0"/>
              </a:rPr>
              <a:t/>
            </a:r>
            <a:br>
              <a:rPr lang="es-MX" sz="2400" dirty="0">
                <a:latin typeface="Agency FB" pitchFamily="34" charset="0"/>
              </a:rPr>
            </a:br>
            <a:r>
              <a:rPr lang="es-MX" sz="2400" dirty="0" smtClean="0">
                <a:latin typeface="Agency FB" pitchFamily="34" charset="0"/>
              </a:rPr>
              <a:t/>
            </a:r>
            <a:br>
              <a:rPr lang="es-MX" sz="2400" dirty="0" smtClean="0">
                <a:latin typeface="Agency FB" pitchFamily="34" charset="0"/>
              </a:rPr>
            </a:br>
            <a:r>
              <a:rPr lang="es-MX" sz="2400" dirty="0">
                <a:latin typeface="Agency FB" pitchFamily="34" charset="0"/>
              </a:rPr>
              <a:t/>
            </a:r>
            <a:br>
              <a:rPr lang="es-MX" sz="2400" dirty="0">
                <a:latin typeface="Agency FB" pitchFamily="34" charset="0"/>
              </a:rPr>
            </a:br>
            <a:r>
              <a:rPr lang="es-MX" sz="2400" dirty="0" smtClean="0">
                <a:latin typeface="Agency FB" pitchFamily="34" charset="0"/>
              </a:rPr>
              <a:t/>
            </a:r>
            <a:br>
              <a:rPr lang="es-MX" sz="2400" dirty="0" smtClean="0">
                <a:latin typeface="Agency FB" pitchFamily="34" charset="0"/>
              </a:rPr>
            </a:br>
            <a:r>
              <a:rPr lang="es-MX" sz="2400" dirty="0">
                <a:latin typeface="Agency FB" pitchFamily="34" charset="0"/>
              </a:rPr>
              <a:t/>
            </a:r>
            <a:br>
              <a:rPr lang="es-MX" sz="2400" dirty="0">
                <a:latin typeface="Agency FB" pitchFamily="34" charset="0"/>
              </a:rPr>
            </a:br>
            <a:r>
              <a:rPr lang="es-MX" sz="2400" dirty="0" smtClean="0">
                <a:latin typeface="Agency FB" pitchFamily="34" charset="0"/>
              </a:rPr>
              <a:t/>
            </a:r>
            <a:br>
              <a:rPr lang="es-MX" sz="2400" dirty="0" smtClean="0">
                <a:latin typeface="Agency FB" pitchFamily="34" charset="0"/>
              </a:rPr>
            </a:br>
            <a:r>
              <a:rPr lang="es-MX" sz="2400" dirty="0">
                <a:latin typeface="Agency FB" pitchFamily="34" charset="0"/>
              </a:rPr>
              <a:t/>
            </a:r>
            <a:br>
              <a:rPr lang="es-MX" sz="2400" dirty="0">
                <a:latin typeface="Agency FB" pitchFamily="34" charset="0"/>
              </a:rPr>
            </a:br>
            <a:r>
              <a:rPr lang="es-MX" sz="2400" dirty="0" smtClean="0">
                <a:latin typeface="Agency FB" pitchFamily="34" charset="0"/>
              </a:rPr>
              <a:t/>
            </a:r>
            <a:br>
              <a:rPr lang="es-MX" sz="2400" dirty="0" smtClean="0">
                <a:latin typeface="Agency FB" pitchFamily="34" charset="0"/>
              </a:rPr>
            </a:br>
            <a:r>
              <a:rPr lang="es-MX" sz="2400" dirty="0">
                <a:latin typeface="Agency FB" pitchFamily="34" charset="0"/>
              </a:rPr>
              <a:t/>
            </a:r>
            <a:br>
              <a:rPr lang="es-MX" sz="2400" dirty="0">
                <a:latin typeface="Agency FB" pitchFamily="34" charset="0"/>
              </a:rPr>
            </a:br>
            <a:r>
              <a:rPr lang="es-MX" sz="2400" dirty="0" smtClean="0">
                <a:latin typeface="Agency FB" pitchFamily="34" charset="0"/>
              </a:rPr>
              <a:t/>
            </a:r>
            <a:br>
              <a:rPr lang="es-MX" sz="2400" dirty="0" smtClean="0">
                <a:latin typeface="Agency FB" pitchFamily="34" charset="0"/>
              </a:rPr>
            </a:br>
            <a:r>
              <a:rPr lang="es-MX" sz="2700" b="1" dirty="0" smtClean="0">
                <a:solidFill>
                  <a:schemeClr val="tx1"/>
                </a:solidFill>
                <a:latin typeface="Agency FB" pitchFamily="34" charset="0"/>
              </a:rPr>
              <a:t>SECRETARÍA DE ADMINISTRACIÓN</a:t>
            </a:r>
            <a:br>
              <a:rPr lang="es-MX" sz="2700" b="1" dirty="0" smtClean="0">
                <a:solidFill>
                  <a:schemeClr val="tx1"/>
                </a:solidFill>
                <a:latin typeface="Agency FB" pitchFamily="34" charset="0"/>
              </a:rPr>
            </a:br>
            <a:r>
              <a:rPr lang="es-MX" sz="2700" b="1" dirty="0" smtClean="0">
                <a:solidFill>
                  <a:schemeClr val="tx1"/>
                </a:solidFill>
                <a:latin typeface="Agency FB" pitchFamily="34" charset="0"/>
              </a:rPr>
              <a:t/>
            </a:r>
            <a:br>
              <a:rPr lang="es-MX" sz="2700" b="1" dirty="0" smtClean="0">
                <a:solidFill>
                  <a:schemeClr val="tx1"/>
                </a:solidFill>
                <a:latin typeface="Agency FB" pitchFamily="34" charset="0"/>
              </a:rPr>
            </a:br>
            <a:r>
              <a:rPr lang="es-MX" sz="2700" b="1" dirty="0" smtClean="0">
                <a:solidFill>
                  <a:schemeClr val="tx1"/>
                </a:solidFill>
                <a:latin typeface="Agency FB" pitchFamily="34" charset="0"/>
              </a:rPr>
              <a:t>DIRECCIÓN DE RECURSOS FINANCIEROS</a:t>
            </a:r>
            <a:r>
              <a:rPr lang="es-MX" sz="2200" b="1" dirty="0" smtClean="0">
                <a:solidFill>
                  <a:schemeClr val="tx1"/>
                </a:solidFill>
                <a:latin typeface="Agency FB" pitchFamily="34" charset="0"/>
              </a:rPr>
              <a:t/>
            </a:r>
            <a:br>
              <a:rPr lang="es-MX" sz="2200" b="1" dirty="0" smtClean="0">
                <a:solidFill>
                  <a:schemeClr val="tx1"/>
                </a:solidFill>
                <a:latin typeface="Agency FB" pitchFamily="34" charset="0"/>
              </a:rPr>
            </a:br>
            <a:endParaRPr lang="es-MX" sz="2200" b="1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700" y="1171574"/>
            <a:ext cx="6261100" cy="477202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</p:pic>
      <p:sp>
        <p:nvSpPr>
          <p:cNvPr id="3" name="2 Rectángulo"/>
          <p:cNvSpPr/>
          <p:nvPr/>
        </p:nvSpPr>
        <p:spPr>
          <a:xfrm>
            <a:off x="7248128" y="2330296"/>
            <a:ext cx="71047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rgbClr val="4F271C">
                    <a:satMod val="130000"/>
                  </a:srgbClr>
                </a:solidFill>
                <a:latin typeface="Agency FB" pitchFamily="34" charset="0"/>
                <a:ea typeface="+mj-ea"/>
                <a:cs typeface="+mj-cs"/>
              </a:rPr>
              <a:t>INSTITUTO POLITÉCNICO NACIONAL</a:t>
            </a:r>
            <a:r>
              <a:rPr lang="es-MX" sz="2000" b="1" dirty="0">
                <a:solidFill>
                  <a:srgbClr val="4F271C">
                    <a:satMod val="130000"/>
                  </a:srgbClr>
                </a:solidFill>
                <a:latin typeface="Agency FB" pitchFamily="34" charset="0"/>
                <a:ea typeface="+mj-ea"/>
                <a:cs typeface="+mj-cs"/>
              </a:rPr>
              <a:t/>
            </a:r>
            <a:br>
              <a:rPr lang="es-MX" sz="2000" b="1" dirty="0">
                <a:solidFill>
                  <a:srgbClr val="4F271C">
                    <a:satMod val="130000"/>
                  </a:srgbClr>
                </a:solidFill>
                <a:latin typeface="Agency FB" pitchFamily="34" charset="0"/>
                <a:ea typeface="+mj-ea"/>
                <a:cs typeface="+mj-cs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7037963"/>
      </p:ext>
    </p:extLst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300 dpi"/>
          <p:cNvPicPr>
            <a:picLocks noChangeAspect="1" noChangeArrowheads="1"/>
          </p:cNvPicPr>
          <p:nvPr/>
        </p:nvPicPr>
        <p:blipFill>
          <a:blip r:embed="rId2" cstate="print">
            <a:lum bright="100000" contrast="100000"/>
          </a:blip>
          <a:srcRect/>
          <a:stretch>
            <a:fillRect/>
          </a:stretch>
        </p:blipFill>
        <p:spPr bwMode="auto">
          <a:xfrm>
            <a:off x="4326035" y="376124"/>
            <a:ext cx="1197435" cy="1438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Rectángulo"/>
          <p:cNvSpPr/>
          <p:nvPr/>
        </p:nvSpPr>
        <p:spPr>
          <a:xfrm>
            <a:off x="1335381" y="2287536"/>
            <a:ext cx="8055755" cy="2585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CRONOGRAMA DEL CIERRE PRESUPUESTAL Y FINANCIERO 2013</a:t>
            </a:r>
          </a:p>
        </p:txBody>
      </p:sp>
    </p:spTree>
    <p:extLst>
      <p:ext uri="{BB962C8B-B14F-4D97-AF65-F5344CB8AC3E}">
        <p14:creationId xmlns:p14="http://schemas.microsoft.com/office/powerpoint/2010/main" val="39754640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42448" y="109182"/>
            <a:ext cx="9880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C00000"/>
                </a:solidFill>
              </a:rPr>
              <a:t>INSTITUTO POLITÉCNICO NACIONA</a:t>
            </a:r>
            <a:r>
              <a:rPr lang="es-MX" sz="2400" dirty="0" smtClean="0">
                <a:solidFill>
                  <a:srgbClr val="C00000"/>
                </a:solidFill>
              </a:rPr>
              <a:t>L</a:t>
            </a:r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719618" y="570847"/>
            <a:ext cx="1000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C00000"/>
                </a:solidFill>
              </a:rPr>
              <a:t>SECRETARÍA DE ADMINISTRACIÓN</a:t>
            </a:r>
            <a:endParaRPr lang="es-MX" sz="2000" dirty="0">
              <a:solidFill>
                <a:srgbClr val="C00000"/>
              </a:solidFill>
            </a:endParaRPr>
          </a:p>
        </p:txBody>
      </p:sp>
      <p:pic>
        <p:nvPicPr>
          <p:cNvPr id="6" name="2 Imagen" descr="IP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8544" y="193029"/>
            <a:ext cx="911642" cy="1282890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V="1">
            <a:off x="1978925" y="1166191"/>
            <a:ext cx="9643232" cy="34812"/>
          </a:xfrm>
          <a:prstGeom prst="line">
            <a:avLst/>
          </a:prstGeom>
          <a:ln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966464" y="1380398"/>
            <a:ext cx="3616656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ACTIVIDADES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819501" y="1364785"/>
            <a:ext cx="2702257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ÁREA RESPONSABLE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706679" y="1364783"/>
            <a:ext cx="2915478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FECHA DE CIERRE Y ENTREGA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28" name="CuadroTexto 23"/>
          <p:cNvSpPr txBox="1"/>
          <p:nvPr/>
        </p:nvSpPr>
        <p:spPr>
          <a:xfrm>
            <a:off x="1978925" y="1980393"/>
            <a:ext cx="3630304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ÓRDENES DE PAGO AUTORIZADAS DE </a:t>
            </a:r>
          </a:p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TODAS LAS ÁREAS                                                            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31" name="CuadroTexto 24"/>
          <p:cNvSpPr txBox="1"/>
          <p:nvPr/>
        </p:nvSpPr>
        <p:spPr>
          <a:xfrm>
            <a:off x="5676876" y="1892479"/>
            <a:ext cx="30298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</a:p>
          <a:p>
            <a:pPr algn="ctr"/>
            <a:r>
              <a:rPr lang="es-MX" sz="1400" dirty="0" smtClean="0"/>
              <a:t>CONTROL Y EJERCICIO DEL PRESUPUESTO Y FINANZAS</a:t>
            </a:r>
            <a:endParaRPr lang="es-MX" sz="1400" dirty="0"/>
          </a:p>
        </p:txBody>
      </p:sp>
      <p:sp>
        <p:nvSpPr>
          <p:cNvPr id="32" name="CuadroTexto 25"/>
          <p:cNvSpPr txBox="1"/>
          <p:nvPr/>
        </p:nvSpPr>
        <p:spPr>
          <a:xfrm>
            <a:off x="8706679" y="2088115"/>
            <a:ext cx="2715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SE RECIBEN HASTA EL 31 DE OCTUBRE DE 2013</a:t>
            </a:r>
          </a:p>
        </p:txBody>
      </p:sp>
      <p:sp>
        <p:nvSpPr>
          <p:cNvPr id="35" name="CuadroTexto 35"/>
          <p:cNvSpPr txBox="1"/>
          <p:nvPr/>
        </p:nvSpPr>
        <p:spPr>
          <a:xfrm>
            <a:off x="1952816" y="2662533"/>
            <a:ext cx="3630304" cy="7386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CONCILIACION Y DEPURACIÓN DE CUENTAS DEUDORAS Y ACREEDORAS Y CONCILIACIONES BANCARIAS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37" name="CuadroTexto 24"/>
          <p:cNvSpPr txBox="1"/>
          <p:nvPr/>
        </p:nvSpPr>
        <p:spPr>
          <a:xfrm>
            <a:off x="5826689" y="2877976"/>
            <a:ext cx="3029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DEPARTAMENTO DE CONTABILIDAD</a:t>
            </a:r>
            <a:endParaRPr lang="es-MX" sz="1400" dirty="0"/>
          </a:p>
        </p:txBody>
      </p:sp>
      <p:sp>
        <p:nvSpPr>
          <p:cNvPr id="38" name="CuadroTexto 22"/>
          <p:cNvSpPr txBox="1"/>
          <p:nvPr/>
        </p:nvSpPr>
        <p:spPr>
          <a:xfrm>
            <a:off x="8566615" y="2872303"/>
            <a:ext cx="2975211" cy="31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10 DE ENERO DE 2014</a:t>
            </a:r>
          </a:p>
        </p:txBody>
      </p:sp>
      <p:sp>
        <p:nvSpPr>
          <p:cNvPr id="39" name="CuadroTexto 15"/>
          <p:cNvSpPr txBox="1"/>
          <p:nvPr/>
        </p:nvSpPr>
        <p:spPr>
          <a:xfrm>
            <a:off x="1952816" y="3634741"/>
            <a:ext cx="3616656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ENTREGA DE ESTADOS FINANCIEROS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0" name="CuadroTexto 19"/>
          <p:cNvSpPr txBox="1"/>
          <p:nvPr/>
        </p:nvSpPr>
        <p:spPr>
          <a:xfrm>
            <a:off x="5862591" y="3632538"/>
            <a:ext cx="279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</a:p>
        </p:txBody>
      </p:sp>
      <p:sp>
        <p:nvSpPr>
          <p:cNvPr id="41" name="CuadroTexto 20"/>
          <p:cNvSpPr txBox="1"/>
          <p:nvPr/>
        </p:nvSpPr>
        <p:spPr>
          <a:xfrm>
            <a:off x="8697517" y="3647255"/>
            <a:ext cx="2565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 DE ENERO 2014</a:t>
            </a:r>
            <a:endParaRPr lang="es-MX" sz="1400" dirty="0"/>
          </a:p>
        </p:txBody>
      </p:sp>
      <p:sp>
        <p:nvSpPr>
          <p:cNvPr id="48" name="CuadroTexto 16"/>
          <p:cNvSpPr txBox="1"/>
          <p:nvPr/>
        </p:nvSpPr>
        <p:spPr>
          <a:xfrm>
            <a:off x="1939167" y="5504588"/>
            <a:ext cx="3630304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REPORTE DE SINIESTROS DE TODAS LAS UNIDADES POLITECNICAS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9" name="CuadroTexto 21"/>
          <p:cNvSpPr txBox="1"/>
          <p:nvPr/>
        </p:nvSpPr>
        <p:spPr>
          <a:xfrm>
            <a:off x="5976834" y="5612309"/>
            <a:ext cx="27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0" name="CuadroTexto 22"/>
          <p:cNvSpPr txBox="1"/>
          <p:nvPr/>
        </p:nvSpPr>
        <p:spPr>
          <a:xfrm>
            <a:off x="8832428" y="5588245"/>
            <a:ext cx="2565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2 DE DICIEMBRE 2013</a:t>
            </a:r>
            <a:endParaRPr lang="es-MX" sz="1400" dirty="0"/>
          </a:p>
        </p:txBody>
      </p:sp>
      <p:sp>
        <p:nvSpPr>
          <p:cNvPr id="51" name="CuadroTexto 15"/>
          <p:cNvSpPr txBox="1"/>
          <p:nvPr/>
        </p:nvSpPr>
        <p:spPr>
          <a:xfrm>
            <a:off x="1939167" y="4185887"/>
            <a:ext cx="3616656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REGISTRO COMPROMISOS SIGA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2" name="CuadroTexto 21"/>
          <p:cNvSpPr txBox="1"/>
          <p:nvPr/>
        </p:nvSpPr>
        <p:spPr>
          <a:xfrm>
            <a:off x="5916673" y="4185886"/>
            <a:ext cx="27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3" name="CuadroTexto 20"/>
          <p:cNvSpPr txBox="1"/>
          <p:nvPr/>
        </p:nvSpPr>
        <p:spPr>
          <a:xfrm>
            <a:off x="8740492" y="4187123"/>
            <a:ext cx="2565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31 DE OCTUBRE 2013</a:t>
            </a:r>
          </a:p>
        </p:txBody>
      </p:sp>
      <p:sp>
        <p:nvSpPr>
          <p:cNvPr id="54" name="CuadroTexto 15"/>
          <p:cNvSpPr txBox="1"/>
          <p:nvPr/>
        </p:nvSpPr>
        <p:spPr>
          <a:xfrm>
            <a:off x="1952815" y="6277056"/>
            <a:ext cx="3616656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DONATIVOS, REGULARIZACION DE ACTAS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5" name="CuadroTexto 19"/>
          <p:cNvSpPr txBox="1"/>
          <p:nvPr/>
        </p:nvSpPr>
        <p:spPr>
          <a:xfrm>
            <a:off x="5826689" y="6251190"/>
            <a:ext cx="279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COFAA Y POI</a:t>
            </a:r>
          </a:p>
        </p:txBody>
      </p:sp>
      <p:sp>
        <p:nvSpPr>
          <p:cNvPr id="56" name="CuadroTexto 20"/>
          <p:cNvSpPr txBox="1"/>
          <p:nvPr/>
        </p:nvSpPr>
        <p:spPr>
          <a:xfrm>
            <a:off x="8881528" y="6251189"/>
            <a:ext cx="2565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13 DE DICIEMBRE 2013</a:t>
            </a:r>
            <a:endParaRPr lang="es-MX" sz="1400" dirty="0"/>
          </a:p>
        </p:txBody>
      </p:sp>
      <p:sp>
        <p:nvSpPr>
          <p:cNvPr id="57" name="CuadroTexto 12"/>
          <p:cNvSpPr txBox="1"/>
          <p:nvPr/>
        </p:nvSpPr>
        <p:spPr>
          <a:xfrm>
            <a:off x="1952815" y="4819660"/>
            <a:ext cx="3616657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PAGOS DE COMPROMISOS CONTRAIDOS, RECURSOS FISCALES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8" name="CuadroTexto 17"/>
          <p:cNvSpPr txBox="1"/>
          <p:nvPr/>
        </p:nvSpPr>
        <p:spPr>
          <a:xfrm>
            <a:off x="5942687" y="4917148"/>
            <a:ext cx="279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DIR. RECS. MATS. Y SERVS.</a:t>
            </a:r>
            <a:endParaRPr lang="es-MX" sz="1400" dirty="0"/>
          </a:p>
        </p:txBody>
      </p:sp>
      <p:sp>
        <p:nvSpPr>
          <p:cNvPr id="59" name="CuadroTexto 18"/>
          <p:cNvSpPr txBox="1"/>
          <p:nvPr/>
        </p:nvSpPr>
        <p:spPr>
          <a:xfrm>
            <a:off x="8832428" y="4917146"/>
            <a:ext cx="2552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15 DE NOVIEMBRE 2013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92315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42448" y="109182"/>
            <a:ext cx="9880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C00000"/>
                </a:solidFill>
              </a:rPr>
              <a:t>INSTITUTO POLITÉCNICO NACIONA</a:t>
            </a:r>
            <a:r>
              <a:rPr lang="es-MX" sz="2400" dirty="0" smtClean="0">
                <a:solidFill>
                  <a:srgbClr val="C00000"/>
                </a:solidFill>
              </a:rPr>
              <a:t>L</a:t>
            </a:r>
            <a:endParaRPr lang="es-MX" sz="2400" dirty="0">
              <a:solidFill>
                <a:srgbClr val="C0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719618" y="570847"/>
            <a:ext cx="1000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C00000"/>
                </a:solidFill>
              </a:rPr>
              <a:t>SECRETARÍA DE ADMINISTRACIÓN</a:t>
            </a:r>
            <a:endParaRPr lang="es-MX" sz="2000" dirty="0">
              <a:solidFill>
                <a:srgbClr val="C00000"/>
              </a:solidFill>
            </a:endParaRPr>
          </a:p>
        </p:txBody>
      </p:sp>
      <p:pic>
        <p:nvPicPr>
          <p:cNvPr id="6" name="2 Imagen" descr="IP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852" y="172278"/>
            <a:ext cx="911642" cy="1282890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V="1">
            <a:off x="2054087" y="1179443"/>
            <a:ext cx="9568070" cy="39758"/>
          </a:xfrm>
          <a:prstGeom prst="line">
            <a:avLst/>
          </a:prstGeom>
          <a:ln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2090878" y="1446658"/>
            <a:ext cx="3616656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ACTIVIDADES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899013" y="1444296"/>
            <a:ext cx="2702257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ÁREA RESPONSABLE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706678" y="1431043"/>
            <a:ext cx="2928731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FECHA DE CIERRE Y ENTREGA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30" name="CuadroTexto 23"/>
          <p:cNvSpPr txBox="1"/>
          <p:nvPr/>
        </p:nvSpPr>
        <p:spPr>
          <a:xfrm>
            <a:off x="2077230" y="2044598"/>
            <a:ext cx="3630304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CONCILIACION CAPITULO 1000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31" name="CuadroTexto 24"/>
          <p:cNvSpPr txBox="1"/>
          <p:nvPr/>
        </p:nvSpPr>
        <p:spPr>
          <a:xfrm>
            <a:off x="5899013" y="2044598"/>
            <a:ext cx="27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DIR. CAPITAL HUMANO</a:t>
            </a:r>
            <a:endParaRPr lang="es-MX" sz="1400" dirty="0"/>
          </a:p>
        </p:txBody>
      </p:sp>
      <p:sp>
        <p:nvSpPr>
          <p:cNvPr id="36" name="CuadroTexto 25"/>
          <p:cNvSpPr txBox="1"/>
          <p:nvPr/>
        </p:nvSpPr>
        <p:spPr>
          <a:xfrm>
            <a:off x="8706678" y="2036601"/>
            <a:ext cx="2565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10 DE ENERO 2014</a:t>
            </a:r>
            <a:endParaRPr lang="es-MX" sz="1400" dirty="0"/>
          </a:p>
        </p:txBody>
      </p:sp>
      <p:sp>
        <p:nvSpPr>
          <p:cNvPr id="39" name="CuadroTexto 12"/>
          <p:cNvSpPr txBox="1"/>
          <p:nvPr/>
        </p:nvSpPr>
        <p:spPr>
          <a:xfrm>
            <a:off x="2054087" y="2568559"/>
            <a:ext cx="3616657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ENTREGA DEL FONDO REVOLVENTE</a:t>
            </a:r>
          </a:p>
          <a:p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0" name="CuadroTexto 17"/>
          <p:cNvSpPr txBox="1"/>
          <p:nvPr/>
        </p:nvSpPr>
        <p:spPr>
          <a:xfrm>
            <a:off x="5899013" y="2664248"/>
            <a:ext cx="279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  <a:endParaRPr lang="es-MX" sz="1400" dirty="0"/>
          </a:p>
        </p:txBody>
      </p:sp>
      <p:sp>
        <p:nvSpPr>
          <p:cNvPr id="41" name="CuadroTexto 18"/>
          <p:cNvSpPr txBox="1"/>
          <p:nvPr/>
        </p:nvSpPr>
        <p:spPr>
          <a:xfrm>
            <a:off x="8811019" y="2664247"/>
            <a:ext cx="2552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31 DE OCTUBRE 2013</a:t>
            </a:r>
            <a:endParaRPr lang="es-MX" sz="1400" dirty="0"/>
          </a:p>
        </p:txBody>
      </p:sp>
      <p:sp>
        <p:nvSpPr>
          <p:cNvPr id="42" name="CuadroTexto 26"/>
          <p:cNvSpPr txBox="1"/>
          <p:nvPr/>
        </p:nvSpPr>
        <p:spPr>
          <a:xfrm>
            <a:off x="2040440" y="3310675"/>
            <a:ext cx="3630304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COMPROBACIÓN DE GASTOS POR AUTOGENERADOS Y FISCALES.</a:t>
            </a:r>
          </a:p>
        </p:txBody>
      </p:sp>
      <p:sp>
        <p:nvSpPr>
          <p:cNvPr id="43" name="CuadroTexto 24"/>
          <p:cNvSpPr txBox="1"/>
          <p:nvPr/>
        </p:nvSpPr>
        <p:spPr>
          <a:xfrm>
            <a:off x="5789830" y="3418396"/>
            <a:ext cx="3029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TODAS LAS ÁREAS</a:t>
            </a:r>
            <a:endParaRPr lang="es-MX" sz="1400" dirty="0"/>
          </a:p>
        </p:txBody>
      </p:sp>
      <p:sp>
        <p:nvSpPr>
          <p:cNvPr id="44" name="CuadroTexto 22"/>
          <p:cNvSpPr txBox="1"/>
          <p:nvPr/>
        </p:nvSpPr>
        <p:spPr>
          <a:xfrm>
            <a:off x="8577510" y="3415560"/>
            <a:ext cx="2975211" cy="31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31 DE OCTUBRE 2013</a:t>
            </a:r>
          </a:p>
        </p:txBody>
      </p:sp>
      <p:sp>
        <p:nvSpPr>
          <p:cNvPr id="45" name="CuadroTexto 16"/>
          <p:cNvSpPr txBox="1"/>
          <p:nvPr/>
        </p:nvSpPr>
        <p:spPr>
          <a:xfrm>
            <a:off x="2040440" y="4034299"/>
            <a:ext cx="3630304" cy="7386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INFORME DE RECURSOS AUTOGENERADOS: </a:t>
            </a:r>
          </a:p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 IVA, DERECHOS, APROVECHAMIENTOS Y RETENCIONES DE IMPUESTOS.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6" name="CuadroTexto 21"/>
          <p:cNvSpPr txBox="1"/>
          <p:nvPr/>
        </p:nvSpPr>
        <p:spPr>
          <a:xfrm>
            <a:off x="5899013" y="4261774"/>
            <a:ext cx="2920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</a:p>
        </p:txBody>
      </p:sp>
      <p:sp>
        <p:nvSpPr>
          <p:cNvPr id="47" name="CuadroTexto 22"/>
          <p:cNvSpPr txBox="1"/>
          <p:nvPr/>
        </p:nvSpPr>
        <p:spPr>
          <a:xfrm>
            <a:off x="8501962" y="4261773"/>
            <a:ext cx="2975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 DE ENERO 2014</a:t>
            </a:r>
          </a:p>
        </p:txBody>
      </p:sp>
      <p:sp>
        <p:nvSpPr>
          <p:cNvPr id="48" name="CuadroTexto 12"/>
          <p:cNvSpPr txBox="1"/>
          <p:nvPr/>
        </p:nvSpPr>
        <p:spPr>
          <a:xfrm>
            <a:off x="2018967" y="4974363"/>
            <a:ext cx="3616657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CIERRE DE TRANSFERENCIAS INTERNAS Y EXTERNAS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9" name="CuadroTexto 17"/>
          <p:cNvSpPr txBox="1"/>
          <p:nvPr/>
        </p:nvSpPr>
        <p:spPr>
          <a:xfrm>
            <a:off x="5990947" y="5070052"/>
            <a:ext cx="279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  <a:endParaRPr lang="es-MX" sz="1400" dirty="0"/>
          </a:p>
        </p:txBody>
      </p:sp>
      <p:sp>
        <p:nvSpPr>
          <p:cNvPr id="51" name="CuadroTexto 18"/>
          <p:cNvSpPr txBox="1"/>
          <p:nvPr/>
        </p:nvSpPr>
        <p:spPr>
          <a:xfrm>
            <a:off x="8762594" y="5070052"/>
            <a:ext cx="2552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30 DE AGOSTO 2013</a:t>
            </a:r>
            <a:endParaRPr lang="es-MX" sz="1400" dirty="0"/>
          </a:p>
        </p:txBody>
      </p:sp>
      <p:sp>
        <p:nvSpPr>
          <p:cNvPr id="52" name="CuadroTexto 15"/>
          <p:cNvSpPr txBox="1"/>
          <p:nvPr/>
        </p:nvSpPr>
        <p:spPr>
          <a:xfrm>
            <a:off x="2018967" y="5687882"/>
            <a:ext cx="3616656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ENTREGA DEL INFORME  DEL CIERRE PRESUPUESTAL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3" name="CuadroTexto 15"/>
          <p:cNvSpPr txBox="1"/>
          <p:nvPr/>
        </p:nvSpPr>
        <p:spPr>
          <a:xfrm>
            <a:off x="2018967" y="6390950"/>
            <a:ext cx="3616656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CIERRE DE AUTOGENERADOS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4" name="CuadroTexto 19"/>
          <p:cNvSpPr txBox="1"/>
          <p:nvPr/>
        </p:nvSpPr>
        <p:spPr>
          <a:xfrm>
            <a:off x="6021828" y="5795603"/>
            <a:ext cx="279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  <a:endParaRPr lang="es-MX" sz="1400" dirty="0"/>
          </a:p>
        </p:txBody>
      </p:sp>
      <p:sp>
        <p:nvSpPr>
          <p:cNvPr id="55" name="CuadroTexto 19"/>
          <p:cNvSpPr txBox="1"/>
          <p:nvPr/>
        </p:nvSpPr>
        <p:spPr>
          <a:xfrm>
            <a:off x="6013214" y="6390949"/>
            <a:ext cx="2797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DEPENDENCIAS POLITÉCNICAS</a:t>
            </a:r>
            <a:endParaRPr lang="es-MX" sz="1400" dirty="0"/>
          </a:p>
        </p:txBody>
      </p:sp>
      <p:sp>
        <p:nvSpPr>
          <p:cNvPr id="56" name="CuadroTexto 20"/>
          <p:cNvSpPr txBox="1"/>
          <p:nvPr/>
        </p:nvSpPr>
        <p:spPr>
          <a:xfrm>
            <a:off x="8900185" y="5789706"/>
            <a:ext cx="2565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29 DE NOVIEMBRE 2013</a:t>
            </a:r>
          </a:p>
        </p:txBody>
      </p:sp>
      <p:sp>
        <p:nvSpPr>
          <p:cNvPr id="57" name="CuadroTexto 20"/>
          <p:cNvSpPr txBox="1"/>
          <p:nvPr/>
        </p:nvSpPr>
        <p:spPr>
          <a:xfrm>
            <a:off x="8799943" y="6287287"/>
            <a:ext cx="2565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31 DE OCTUBRE 2013</a:t>
            </a:r>
          </a:p>
        </p:txBody>
      </p:sp>
    </p:spTree>
    <p:extLst>
      <p:ext uri="{BB962C8B-B14F-4D97-AF65-F5344CB8AC3E}">
        <p14:creationId xmlns:p14="http://schemas.microsoft.com/office/powerpoint/2010/main" val="260178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ubtítulo"/>
          <p:cNvSpPr>
            <a:spLocks noGrp="1"/>
          </p:cNvSpPr>
          <p:nvPr>
            <p:ph type="subTitle" idx="1"/>
          </p:nvPr>
        </p:nvSpPr>
        <p:spPr>
          <a:xfrm>
            <a:off x="1871531" y="2132856"/>
            <a:ext cx="8534400" cy="1752600"/>
          </a:xfrm>
        </p:spPr>
        <p:txBody>
          <a:bodyPr>
            <a:noAutofit/>
          </a:bodyPr>
          <a:lstStyle/>
          <a:p>
            <a:r>
              <a:rPr lang="es-MX" sz="6000" b="1" dirty="0" smtClean="0">
                <a:solidFill>
                  <a:schemeClr val="tx1"/>
                </a:solidFill>
              </a:rPr>
              <a:t>GRACIAS POR </a:t>
            </a:r>
          </a:p>
          <a:p>
            <a:r>
              <a:rPr lang="es-MX" sz="6000" b="1" dirty="0" smtClean="0">
                <a:solidFill>
                  <a:schemeClr val="tx1"/>
                </a:solidFill>
              </a:rPr>
              <a:t>SU ASISTENCIA</a:t>
            </a:r>
            <a:endParaRPr lang="es-MX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 HD - cor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 HD - cor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Facet HD - cor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9A8B93FB90A468C377DE074B4C33B" ma:contentTypeVersion="2" ma:contentTypeDescription="Crear nuevo documento." ma:contentTypeScope="" ma:versionID="ad114b017aebce961bc178b9ec89bd5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7dea3be3c94cbf51adfa2c9c6abaa3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8C120E-4DE1-4208-8D73-6B250F5F7359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41646DF-CBC9-41C4-8F0E-30FDF18052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F4B758-CAD4-45F6-B389-536297E2E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243</Words>
  <Application>Microsoft Office PowerPoint</Application>
  <PresentationFormat>Panorámica</PresentationFormat>
  <Paragraphs>60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Agency FB</vt:lpstr>
      <vt:lpstr>Arial</vt:lpstr>
      <vt:lpstr>Trebuchet MS</vt:lpstr>
      <vt:lpstr>Wingdings 3</vt:lpstr>
      <vt:lpstr>Faceta</vt:lpstr>
      <vt:lpstr>           SECRETARÍA DE ADMINISTRACIÓN  DIRECCIÓN DE RECURSOS FINANCIEROS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Inelvi Castilla</dc:creator>
  <cp:lastModifiedBy>Jose Oviedo</cp:lastModifiedBy>
  <cp:revision>44</cp:revision>
  <cp:lastPrinted>2013-04-05T22:29:19Z</cp:lastPrinted>
  <dcterms:created xsi:type="dcterms:W3CDTF">2013-03-22T15:47:46Z</dcterms:created>
  <dcterms:modified xsi:type="dcterms:W3CDTF">2018-04-17T16:33:22Z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0x0101008049A8B93FB90A468C377DE074B4C33B</vt:lpwstr>
  </property>
</Properties>
</file>