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256" r:id="rId5"/>
    <p:sldId id="334" r:id="rId6"/>
    <p:sldId id="351" r:id="rId7"/>
    <p:sldId id="336" r:id="rId8"/>
    <p:sldId id="337" r:id="rId9"/>
    <p:sldId id="339" r:id="rId10"/>
    <p:sldId id="340" r:id="rId11"/>
    <p:sldId id="343" r:id="rId12"/>
    <p:sldId id="347" r:id="rId13"/>
    <p:sldId id="341" r:id="rId14"/>
    <p:sldId id="342" r:id="rId15"/>
    <p:sldId id="326" r:id="rId16"/>
    <p:sldId id="348" r:id="rId17"/>
    <p:sldId id="346" r:id="rId18"/>
    <p:sldId id="344" r:id="rId19"/>
    <p:sldId id="313" r:id="rId20"/>
    <p:sldId id="321" r:id="rId21"/>
    <p:sldId id="311" r:id="rId22"/>
    <p:sldId id="314" r:id="rId23"/>
    <p:sldId id="315" r:id="rId24"/>
    <p:sldId id="353" r:id="rId25"/>
    <p:sldId id="354" r:id="rId26"/>
    <p:sldId id="355" r:id="rId27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F"/>
    <a:srgbClr val="807F83"/>
    <a:srgbClr val="007836"/>
    <a:srgbClr val="BE0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3" autoAdjust="0"/>
    <p:restoredTop sz="92101" autoAdjust="0"/>
  </p:normalViewPr>
  <p:slideViewPr>
    <p:cSldViewPr snapToGrid="0" snapToObjects="1">
      <p:cViewPr varScale="1">
        <p:scale>
          <a:sx n="84" d="100"/>
          <a:sy n="8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982" y="-102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6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98A6-3B57-46C4-866C-473EBA1A10C3}" type="datetimeFigureOut">
              <a:rPr lang="es-MX" smtClean="0"/>
              <a:t>17/04/2018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6" y="6658444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12CC9-F447-418E-BE9F-4F164721A8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97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484512E-A94E-4138-9D68-99B54568F385}" type="datetimeFigureOut">
              <a:rPr lang="es-MX" smtClean="0"/>
              <a:pPr/>
              <a:t>17/04/2018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36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0979D8F-09D3-4F89-9938-2109575AC8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35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9D8F-09D3-4F89-9938-2109575AC868}" type="slidenum">
              <a:rPr lang="es-MX" smtClean="0"/>
              <a:pPr/>
              <a:t>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549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9D8F-09D3-4F89-9938-2109575AC868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9D8F-09D3-4F89-9938-2109575AC868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36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9D8F-09D3-4F89-9938-2109575AC868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06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9D8F-09D3-4F89-9938-2109575AC868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2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9D8F-09D3-4F89-9938-2109575AC868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26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BE40-22C1-4E6C-BCF1-93286268C98D}" type="datetime1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788-95C3-485B-AF2A-687F41126738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3622"/>
            <a:ext cx="2057400" cy="4502541"/>
          </a:xfrm>
        </p:spPr>
        <p:txBody>
          <a:bodyPr vert="eaVert"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3622"/>
            <a:ext cx="6019800" cy="45025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B7CC-894A-4334-8CE5-E71FE4B2BFA6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C888-5DE3-453F-9378-C0F0FE089CA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6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0359-5CC8-4CC3-826E-2AF415022858}" type="datetime1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0A23-B461-4C70-8811-242B6C202D04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453E-AB5E-4333-82E2-C6D3CE661890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4A6B-091B-4B6F-B07D-AF8CEED23F34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F9F-4CBC-4068-A5AF-C2E23FFB45A1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0ABB-8A6F-4357-A4F5-00E5312E499C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8949-8A5D-49BC-8988-7A65F7E12F4E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BF19-9437-459E-841E-0EE626F77E76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9703"/>
            <a:ext cx="5486400" cy="3067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EB52-976C-4141-94C1-54781B2736B4}" type="datetime1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  <a:alpha val="53000"/>
              </a:schemeClr>
            </a:gs>
            <a:gs pos="0">
              <a:schemeClr val="bg1">
                <a:lumMod val="85000"/>
                <a:alpha val="47000"/>
              </a:schemeClr>
            </a:gs>
            <a:gs pos="50000">
              <a:schemeClr val="bg1">
                <a:alpha val="4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457200" y="274638"/>
            <a:ext cx="6007999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D6020359-5CC8-4CC3-826E-2AF415022858}" type="datetime1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1" name="Conector recto 20"/>
          <p:cNvCxnSpPr/>
          <p:nvPr userDrawn="1"/>
        </p:nvCxnSpPr>
        <p:spPr>
          <a:xfrm>
            <a:off x="457200" y="1166409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 userDrawn="1"/>
        </p:nvSpPr>
        <p:spPr>
          <a:xfrm>
            <a:off x="457200" y="6126163"/>
            <a:ext cx="8229600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  <p:sldLayoutId id="21474934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807F83"/>
          </a:solidFill>
          <a:latin typeface="Trajan Pro"/>
          <a:ea typeface="+mj-ea"/>
          <a:cs typeface="Traja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07F83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07F83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7F83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0">
              <a:schemeClr val="bg1">
                <a:lumMod val="85000"/>
                <a:alpha val="70000"/>
              </a:schemeClr>
            </a:gs>
            <a:gs pos="100000">
              <a:schemeClr val="bg1">
                <a:lumMod val="75000"/>
                <a:alpha val="70000"/>
              </a:schemeClr>
            </a:gs>
            <a:gs pos="84000">
              <a:schemeClr val="bg1">
                <a:lumMod val="85000"/>
                <a:alpha val="20000"/>
              </a:schemeClr>
            </a:gs>
            <a:gs pos="19000">
              <a:schemeClr val="bg1">
                <a:lumMod val="85000"/>
                <a:alpha val="20000"/>
              </a:schemeClr>
            </a:gs>
            <a:gs pos="50000">
              <a:schemeClr val="bg1">
                <a:alpha val="88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22940" y="3366535"/>
            <a:ext cx="9144000" cy="3491465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636822"/>
            <a:ext cx="9144000" cy="1532976"/>
          </a:xfrm>
        </p:spPr>
        <p:txBody>
          <a:bodyPr/>
          <a:lstStyle/>
          <a:p>
            <a:pPr algn="ctr"/>
            <a:r>
              <a:rPr lang="es-ES" sz="3600" dirty="0" smtClean="0">
                <a:solidFill>
                  <a:srgbClr val="FFFFFF"/>
                </a:solidFill>
              </a:rPr>
              <a:t>Registro de cuentas Bancarias</a:t>
            </a:r>
            <a:br>
              <a:rPr lang="es-ES" sz="3600" dirty="0" smtClean="0">
                <a:solidFill>
                  <a:srgbClr val="FFFFFF"/>
                </a:solidFill>
              </a:rPr>
            </a:br>
            <a:r>
              <a:rPr lang="es-ES" sz="3600" dirty="0" smtClean="0">
                <a:solidFill>
                  <a:srgbClr val="FFFFFF"/>
                </a:solidFill>
              </a:rPr>
              <a:t>2017</a:t>
            </a:r>
            <a:endParaRPr lang="es-ES" sz="3600" dirty="0">
              <a:solidFill>
                <a:srgbClr val="FFFFFF"/>
              </a:solidFill>
              <a:latin typeface="Trajan Pro"/>
              <a:cs typeface="Trajan Pro"/>
            </a:endParaRPr>
          </a:p>
        </p:txBody>
      </p:sp>
      <p:pic>
        <p:nvPicPr>
          <p:cNvPr id="12" name="Imagen 11" descr="SHCP_Vertical_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" y="457613"/>
            <a:ext cx="2001190" cy="2314584"/>
          </a:xfrm>
          <a:prstGeom prst="rect">
            <a:avLst/>
          </a:prstGeom>
        </p:spPr>
      </p:pic>
      <p:grpSp>
        <p:nvGrpSpPr>
          <p:cNvPr id="35" name="Agrupar 17"/>
          <p:cNvGrpSpPr/>
          <p:nvPr/>
        </p:nvGrpSpPr>
        <p:grpSpPr>
          <a:xfrm>
            <a:off x="8614222" y="4111535"/>
            <a:ext cx="444001" cy="68579"/>
            <a:chOff x="1885284" y="4385501"/>
            <a:chExt cx="1471076" cy="39014"/>
          </a:xfrm>
        </p:grpSpPr>
        <p:cxnSp>
          <p:nvCxnSpPr>
            <p:cNvPr id="36" name="Conector recto 18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19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17"/>
          <p:cNvGrpSpPr/>
          <p:nvPr/>
        </p:nvGrpSpPr>
        <p:grpSpPr>
          <a:xfrm>
            <a:off x="116775" y="4111535"/>
            <a:ext cx="444000" cy="68579"/>
            <a:chOff x="1885284" y="4385501"/>
            <a:chExt cx="1471076" cy="39014"/>
          </a:xfrm>
        </p:grpSpPr>
        <p:cxnSp>
          <p:nvCxnSpPr>
            <p:cNvPr id="39" name="Conector recto 18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19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2052751" y="5080286"/>
            <a:ext cx="5019634" cy="1504354"/>
            <a:chOff x="12291599" y="189903"/>
            <a:chExt cx="4770" cy="1599"/>
          </a:xfrm>
        </p:grpSpPr>
        <p:sp>
          <p:nvSpPr>
            <p:cNvPr id="15" name="Cuadro de texto 3"/>
            <p:cNvSpPr txBox="1">
              <a:spLocks noChangeArrowheads="1"/>
            </p:cNvSpPr>
            <p:nvPr/>
          </p:nvSpPr>
          <p:spPr bwMode="auto">
            <a:xfrm>
              <a:off x="12291599" y="189903"/>
              <a:ext cx="477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1000"/>
                </a:spcAft>
              </a:pPr>
              <a:r>
                <a:rPr lang="es-ES" sz="12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Adobe Caslon Pro Bold"/>
                  <a:ea typeface="Times New Roman"/>
                  <a:cs typeface="Arial"/>
                </a:rPr>
                <a:t>Secretaría de Administración</a:t>
              </a:r>
            </a:p>
            <a:p>
              <a:pPr algn="ctr" fontAlgn="base">
                <a:spcAft>
                  <a:spcPts val="1000"/>
                </a:spcAft>
              </a:pPr>
              <a:r>
                <a:rPr lang="es-E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dobe Caslon Pro Bold"/>
                  <a:ea typeface="Times New Roman"/>
                  <a:cs typeface="Arial"/>
                </a:rPr>
                <a:t>Dirección de Recursos Financieros</a:t>
              </a:r>
            </a:p>
            <a:p>
              <a:pPr algn="ctr" fontAlgn="base">
                <a:spcAft>
                  <a:spcPts val="1000"/>
                </a:spcAft>
              </a:pPr>
              <a:r>
                <a:rPr lang="es-E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dobe Caslon Pro Bold"/>
                  <a:ea typeface="Times New Roman"/>
                  <a:cs typeface="Arial"/>
                </a:rPr>
                <a:t>División de Finanzas</a:t>
              </a:r>
              <a:endParaRPr lang="es-MX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Cuadro de texto 3"/>
            <p:cNvSpPr txBox="1">
              <a:spLocks noChangeArrowheads="1"/>
            </p:cNvSpPr>
            <p:nvPr/>
          </p:nvSpPr>
          <p:spPr bwMode="auto">
            <a:xfrm>
              <a:off x="12291599" y="191048"/>
              <a:ext cx="477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1000"/>
                </a:spcAft>
              </a:pPr>
              <a:r>
                <a:rPr lang="es-MX" sz="200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88" y="873595"/>
            <a:ext cx="828852" cy="133245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56128" y="2431695"/>
            <a:ext cx="2499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bg1">
                    <a:lumMod val="65000"/>
                  </a:schemeClr>
                </a:solidFill>
              </a:rPr>
              <a:t>INSTITUTO</a:t>
            </a:r>
            <a:r>
              <a:rPr lang="es-MX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b="1" dirty="0" smtClean="0">
                <a:solidFill>
                  <a:schemeClr val="bg1">
                    <a:lumMod val="65000"/>
                  </a:schemeClr>
                </a:solidFill>
              </a:rPr>
              <a:t>POLITÉCNICO</a:t>
            </a:r>
            <a:r>
              <a:rPr lang="es-MX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100" b="1" dirty="0" smtClean="0">
                <a:solidFill>
                  <a:schemeClr val="bg1">
                    <a:lumMod val="65000"/>
                  </a:schemeClr>
                </a:solidFill>
              </a:rPr>
              <a:t>NACIONAL</a:t>
            </a:r>
            <a:endParaRPr lang="es-MX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37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2000" dirty="0" smtClean="0"/>
              <a:t>Documentos a entregar por cuenta bancaria</a:t>
            </a:r>
            <a:endParaRPr lang="es-MX" sz="20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42" y="1481454"/>
            <a:ext cx="1795548" cy="31881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8" y="2758876"/>
            <a:ext cx="1637606" cy="2641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24" y="3936263"/>
            <a:ext cx="1421477" cy="3114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13" y="4879092"/>
            <a:ext cx="1413164" cy="3038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3186270" y="1640860"/>
            <a:ext cx="635076" cy="1880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3186270" y="2875367"/>
            <a:ext cx="669222" cy="6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14" idx="1"/>
          </p:cNvCxnSpPr>
          <p:nvPr/>
        </p:nvCxnSpPr>
        <p:spPr>
          <a:xfrm>
            <a:off x="3202041" y="3508677"/>
            <a:ext cx="686983" cy="583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202041" y="3521411"/>
            <a:ext cx="714047" cy="1509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6 Flecha derecha"/>
          <p:cNvSpPr/>
          <p:nvPr/>
        </p:nvSpPr>
        <p:spPr>
          <a:xfrm>
            <a:off x="5776025" y="1511379"/>
            <a:ext cx="648070" cy="2589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Flecha derecha"/>
          <p:cNvSpPr/>
          <p:nvPr/>
        </p:nvSpPr>
        <p:spPr>
          <a:xfrm>
            <a:off x="5776025" y="4901558"/>
            <a:ext cx="648070" cy="2589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Flecha derecha"/>
          <p:cNvSpPr/>
          <p:nvPr/>
        </p:nvSpPr>
        <p:spPr>
          <a:xfrm>
            <a:off x="5776025" y="3936263"/>
            <a:ext cx="648070" cy="2589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Flecha derecha"/>
          <p:cNvSpPr/>
          <p:nvPr/>
        </p:nvSpPr>
        <p:spPr>
          <a:xfrm>
            <a:off x="5776025" y="2745885"/>
            <a:ext cx="648070" cy="2589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6" name="35 Grupo"/>
          <p:cNvGrpSpPr/>
          <p:nvPr/>
        </p:nvGrpSpPr>
        <p:grpSpPr>
          <a:xfrm>
            <a:off x="6580842" y="1289828"/>
            <a:ext cx="1681398" cy="879048"/>
            <a:chOff x="386382" y="3772402"/>
            <a:chExt cx="1681398" cy="879048"/>
          </a:xfrm>
        </p:grpSpPr>
        <p:sp>
          <p:nvSpPr>
            <p:cNvPr id="37" name="36 Rectángulo redondeado"/>
            <p:cNvSpPr/>
            <p:nvPr/>
          </p:nvSpPr>
          <p:spPr>
            <a:xfrm>
              <a:off x="386382" y="3772402"/>
              <a:ext cx="1681398" cy="8790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37 Rectángulo"/>
            <p:cNvSpPr/>
            <p:nvPr/>
          </p:nvSpPr>
          <p:spPr>
            <a:xfrm>
              <a:off x="412128" y="3798148"/>
              <a:ext cx="1629906" cy="827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/>
                <a:t>Este </a:t>
              </a:r>
              <a:r>
                <a:rPr lang="es-MX" sz="1000" kern="1200" dirty="0" smtClean="0">
                  <a:hlinkClick r:id="rId6" action="ppaction://hlinksldjump"/>
                </a:rPr>
                <a:t>documento</a:t>
              </a:r>
              <a:r>
                <a:rPr lang="es-MX" sz="1000" kern="1200" dirty="0" smtClean="0"/>
                <a:t> </a:t>
              </a:r>
              <a:r>
                <a:rPr lang="es-MX" sz="1000" kern="1200" dirty="0" smtClean="0">
                  <a:latin typeface="Calibri" panose="020F0502020204030204" pitchFamily="34" charset="0"/>
                </a:rPr>
                <a:t>deberá ser emitido por la institución de crédito y contener los datos de la cuenta bancaria.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580842" y="2321814"/>
            <a:ext cx="1681398" cy="1255387"/>
            <a:chOff x="2654164" y="3553957"/>
            <a:chExt cx="1681398" cy="1255387"/>
          </a:xfrm>
        </p:grpSpPr>
        <p:sp>
          <p:nvSpPr>
            <p:cNvPr id="40" name="39 Rectángulo redondeado"/>
            <p:cNvSpPr/>
            <p:nvPr/>
          </p:nvSpPr>
          <p:spPr>
            <a:xfrm>
              <a:off x="2654164" y="3553957"/>
              <a:ext cx="1681398" cy="12553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40 Rectángulo"/>
            <p:cNvSpPr/>
            <p:nvPr/>
          </p:nvSpPr>
          <p:spPr>
            <a:xfrm>
              <a:off x="2690933" y="3590726"/>
              <a:ext cx="1607860" cy="1181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</a:rPr>
                <a:t>Este </a:t>
              </a:r>
              <a:r>
                <a:rPr lang="es-MX" sz="1000" kern="1200" dirty="0" smtClean="0">
                  <a:latin typeface="Calibri" panose="020F0502020204030204" pitchFamily="34" charset="0"/>
                  <a:hlinkClick r:id="rId7" action="ppaction://hlinksldjump"/>
                </a:rPr>
                <a:t>documento</a:t>
              </a:r>
              <a:r>
                <a:rPr lang="es-MX" sz="1000" kern="1200" dirty="0" smtClean="0">
                  <a:latin typeface="Calibri" panose="020F0502020204030204" pitchFamily="34" charset="0"/>
                </a:rPr>
                <a:t> deberá estar dirigido al Banco, señalando que se otorga el consentimiento a la Tesorería de la Federación para que tenga acceso a la consulta de saldos y movimientos a través de los medios electrónicos aplicables. </a:t>
              </a:r>
              <a:endParaRPr lang="es-MX" sz="1000" kern="1200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6606588" y="3694266"/>
            <a:ext cx="1681398" cy="795445"/>
            <a:chOff x="4677958" y="3742735"/>
            <a:chExt cx="1681398" cy="1066609"/>
          </a:xfrm>
        </p:grpSpPr>
        <p:sp>
          <p:nvSpPr>
            <p:cNvPr id="44" name="43 Rectángulo redondeado"/>
            <p:cNvSpPr/>
            <p:nvPr/>
          </p:nvSpPr>
          <p:spPr>
            <a:xfrm>
              <a:off x="4677958" y="3742735"/>
              <a:ext cx="1681398" cy="106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4709198" y="3773975"/>
              <a:ext cx="1618918" cy="1004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</a:rPr>
                <a:t>Este </a:t>
              </a:r>
              <a:r>
                <a:rPr lang="es-MX" sz="1000" dirty="0" smtClean="0">
                  <a:latin typeface="Calibri" panose="020F0502020204030204" pitchFamily="34" charset="0"/>
                  <a:hlinkClick r:id="rId8" action="ppaction://hlinksldjump"/>
                </a:rPr>
                <a:t>documento</a:t>
              </a:r>
              <a:r>
                <a:rPr lang="es-MX" sz="1000" kern="1200" dirty="0" smtClean="0">
                  <a:latin typeface="Calibri" panose="020F0502020204030204" pitchFamily="34" charset="0"/>
                </a:rPr>
                <a:t> debe contener  el contrato junto con todos sus anexos.</a:t>
              </a:r>
              <a:endParaRPr lang="es-MX" sz="1000" kern="1200" dirty="0"/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6617611" y="4708267"/>
            <a:ext cx="1681398" cy="846900"/>
            <a:chOff x="6897336" y="3743136"/>
            <a:chExt cx="1681398" cy="846900"/>
          </a:xfrm>
        </p:grpSpPr>
        <p:sp>
          <p:nvSpPr>
            <p:cNvPr id="47" name="46 Rectángulo redondeado"/>
            <p:cNvSpPr/>
            <p:nvPr/>
          </p:nvSpPr>
          <p:spPr>
            <a:xfrm>
              <a:off x="6897336" y="3743136"/>
              <a:ext cx="1681398" cy="8469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47 Rectángulo"/>
            <p:cNvSpPr/>
            <p:nvPr/>
          </p:nvSpPr>
          <p:spPr>
            <a:xfrm>
              <a:off x="6922141" y="3767941"/>
              <a:ext cx="1631788" cy="79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/>
                <a:t>En el </a:t>
              </a:r>
              <a:r>
                <a:rPr lang="es-MX" sz="1000" kern="1200" dirty="0" smtClean="0">
                  <a:hlinkClick r:id="rId9" action="ppaction://hlinksldjump"/>
                </a:rPr>
                <a:t>documento</a:t>
              </a:r>
              <a:r>
                <a:rPr lang="es-MX" sz="1000" kern="1200" dirty="0" smtClean="0"/>
                <a:t> d</a:t>
              </a:r>
              <a:r>
                <a:rPr lang="es-MX" sz="1000" kern="1200" dirty="0" smtClean="0">
                  <a:latin typeface="Calibri" panose="020F0502020204030204" pitchFamily="34" charset="0"/>
                </a:rPr>
                <a:t>eberá contarse con el registro de los firmantes de cada cuenta.</a:t>
              </a:r>
              <a:endParaRPr lang="es-MX" sz="1000" kern="1200" dirty="0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12177" y="3004846"/>
            <a:ext cx="286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Documentación se deberá presentar en algún medio electrónico</a:t>
            </a:r>
            <a:endParaRPr lang="es-MX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3092"/>
            <a:ext cx="8229600" cy="1143000"/>
          </a:xfrm>
        </p:spPr>
        <p:txBody>
          <a:bodyPr/>
          <a:lstStyle/>
          <a:p>
            <a:r>
              <a:rPr lang="es-MX" dirty="0" smtClean="0"/>
              <a:t>Aspectos a considerar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" name="17 Rectángulo"/>
          <p:cNvSpPr/>
          <p:nvPr/>
        </p:nvSpPr>
        <p:spPr>
          <a:xfrm>
            <a:off x="633047" y="1236092"/>
            <a:ext cx="7526216" cy="53245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dirty="0"/>
              <a:t>Las unidades </a:t>
            </a:r>
            <a:r>
              <a:rPr lang="es-MX" sz="2000" dirty="0" smtClean="0"/>
              <a:t>deberán entregar en la DRF el </a:t>
            </a:r>
            <a:r>
              <a:rPr lang="es-MX" sz="2000" b="1" dirty="0">
                <a:solidFill>
                  <a:srgbClr val="3366FF"/>
                </a:solidFill>
              </a:rPr>
              <a:t>“Oficio </a:t>
            </a:r>
            <a:r>
              <a:rPr lang="es-MX" sz="2000" b="1" dirty="0" smtClean="0">
                <a:solidFill>
                  <a:srgbClr val="3366FF"/>
                </a:solidFill>
              </a:rPr>
              <a:t>de SOLICITUD AL BANCO” </a:t>
            </a:r>
            <a:r>
              <a:rPr lang="es-MX" sz="2000" dirty="0" smtClean="0"/>
              <a:t>en el día que corresponda según </a:t>
            </a:r>
            <a:r>
              <a:rPr lang="es-MX" sz="2000" dirty="0" smtClean="0">
                <a:hlinkClick r:id="rId3" action="ppaction://hlinksldjump"/>
              </a:rPr>
              <a:t>calendario</a:t>
            </a:r>
            <a:r>
              <a:rPr lang="es-MX" sz="2000" dirty="0" smtClean="0"/>
              <a:t>, y a cambio se les entregará Contrato y tarjeta de firmas para su gestión con los Directivos de cada unidad.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dirty="0" smtClean="0"/>
              <a:t>Documentos a entregar: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1" kern="0" dirty="0">
                <a:solidFill>
                  <a:srgbClr val="000000"/>
                </a:solidFill>
              </a:rPr>
              <a:t>Identificación Oficial  (copia legible</a:t>
            </a:r>
            <a:r>
              <a:rPr lang="es-MX" sz="2000" b="1" kern="0" dirty="0" smtClean="0">
                <a:solidFill>
                  <a:srgbClr val="000000"/>
                </a:solidFill>
              </a:rPr>
              <a:t>)</a:t>
            </a:r>
            <a:endParaRPr lang="es-MX" sz="2000" b="1" kern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1" kern="0" dirty="0" smtClean="0">
                <a:solidFill>
                  <a:srgbClr val="000000"/>
                </a:solidFill>
              </a:rPr>
              <a:t>Nombramiento </a:t>
            </a:r>
            <a:r>
              <a:rPr lang="es-MX" sz="2000" b="1" kern="0" dirty="0">
                <a:solidFill>
                  <a:srgbClr val="000000"/>
                </a:solidFill>
              </a:rPr>
              <a:t>del Titular  (copia legible</a:t>
            </a:r>
            <a:r>
              <a:rPr lang="es-MX" sz="2000" b="1" kern="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1" kern="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1" kern="0" dirty="0" smtClean="0">
              <a:solidFill>
                <a:srgbClr val="000000"/>
              </a:solidFill>
            </a:endParaRP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1" kern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b="1" kern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dirty="0" smtClean="0"/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dirty="0" smtClean="0"/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dirty="0" smtClean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dirty="0" smtClean="0"/>
              <a:t> </a:t>
            </a:r>
            <a:endParaRPr lang="es-ES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633047" y="3926978"/>
            <a:ext cx="80834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kern="0" dirty="0">
                <a:solidFill>
                  <a:srgbClr val="000000"/>
                </a:solidFill>
              </a:rPr>
              <a:t>Una vez firmados los contratos, se entregarán en la DRF de acuerdo al </a:t>
            </a:r>
            <a:r>
              <a:rPr lang="es-MX" sz="2000" kern="0" dirty="0" smtClean="0">
                <a:solidFill>
                  <a:srgbClr val="000000"/>
                </a:solidFill>
              </a:rPr>
              <a:t>calendario junto </a:t>
            </a:r>
            <a:r>
              <a:rPr lang="es-MX" sz="2000" kern="0" dirty="0">
                <a:solidFill>
                  <a:srgbClr val="000000"/>
                </a:solidFill>
              </a:rPr>
              <a:t>con el “</a:t>
            </a:r>
            <a:r>
              <a:rPr lang="es-MX" sz="2000" b="1" kern="0" dirty="0">
                <a:solidFill>
                  <a:srgbClr val="3366FF"/>
                </a:solidFill>
              </a:rPr>
              <a:t>Oficio de CONSENTIMIENTO EXPRESO</a:t>
            </a:r>
            <a:r>
              <a:rPr lang="es-MX" sz="2000" kern="0" dirty="0">
                <a:solidFill>
                  <a:srgbClr val="000000"/>
                </a:solidFill>
              </a:rPr>
              <a:t>”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000" kern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kern="0" dirty="0">
                <a:solidFill>
                  <a:srgbClr val="000000"/>
                </a:solidFill>
              </a:rPr>
              <a:t>En el caso de Unidades Foráneas, favor de atender a las indicaciones del C.P. Felipe Acosta González , ya que la documentación se entregará en la sucursal bancaria de su entidad.</a:t>
            </a:r>
          </a:p>
        </p:txBody>
      </p:sp>
    </p:spTree>
    <p:extLst>
      <p:ext uri="{BB962C8B-B14F-4D97-AF65-F5344CB8AC3E}">
        <p14:creationId xmlns:p14="http://schemas.microsoft.com/office/powerpoint/2010/main" val="1042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Registro definitivo por la DRF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18" y="1326343"/>
            <a:ext cx="1203371" cy="135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7" y="1237456"/>
            <a:ext cx="4119238" cy="48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4625266" y="2291530"/>
            <a:ext cx="1899172" cy="390617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9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3092"/>
            <a:ext cx="8229600" cy="11430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" name="17 Rectángulo"/>
          <p:cNvSpPr/>
          <p:nvPr/>
        </p:nvSpPr>
        <p:spPr>
          <a:xfrm>
            <a:off x="457200" y="3088335"/>
            <a:ext cx="7526216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000" b="1" dirty="0" smtClean="0"/>
              <a:t>GRACIAS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201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3092"/>
            <a:ext cx="8229600" cy="1143000"/>
          </a:xfrm>
        </p:spPr>
        <p:txBody>
          <a:bodyPr/>
          <a:lstStyle/>
          <a:p>
            <a:r>
              <a:rPr lang="es-MX" dirty="0" smtClean="0"/>
              <a:t>DIRECCIÓN DE RECURSOS FINANCIEROS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9" name="17 Rectángulo"/>
          <p:cNvSpPr/>
          <p:nvPr/>
        </p:nvSpPr>
        <p:spPr>
          <a:xfrm>
            <a:off x="2583053" y="1411076"/>
            <a:ext cx="5357853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/>
              <a:t>Dr. Francisco Javier Anaya Torres</a:t>
            </a:r>
            <a:endParaRPr lang="es-ES" sz="1600" b="1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Secretario </a:t>
            </a:r>
            <a:r>
              <a:rPr lang="es-ES" sz="1600" dirty="0"/>
              <a:t>de</a:t>
            </a:r>
            <a:r>
              <a:rPr lang="es-ES" sz="1600" b="1" dirty="0"/>
              <a:t> </a:t>
            </a:r>
            <a:r>
              <a:rPr lang="es-ES" sz="1600" dirty="0"/>
              <a:t>Administración</a:t>
            </a:r>
            <a:endParaRPr lang="es-ES" sz="1600" b="1" dirty="0"/>
          </a:p>
        </p:txBody>
      </p:sp>
      <p:sp>
        <p:nvSpPr>
          <p:cNvPr id="10" name="16 Rectángulo"/>
          <p:cNvSpPr/>
          <p:nvPr/>
        </p:nvSpPr>
        <p:spPr>
          <a:xfrm>
            <a:off x="2583053" y="2157710"/>
            <a:ext cx="5357817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/>
              <a:t>C.P. Ma. Isabel Luna </a:t>
            </a:r>
            <a:r>
              <a:rPr lang="es-ES" sz="1600" b="1" dirty="0" smtClean="0"/>
              <a:t>Farias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Directora </a:t>
            </a:r>
            <a:r>
              <a:rPr lang="es-ES" sz="1600" dirty="0"/>
              <a:t>de Recursos Financieros</a:t>
            </a:r>
          </a:p>
        </p:txBody>
      </p:sp>
      <p:sp>
        <p:nvSpPr>
          <p:cNvPr id="11" name="7 Rectángulo"/>
          <p:cNvSpPr/>
          <p:nvPr/>
        </p:nvSpPr>
        <p:spPr>
          <a:xfrm>
            <a:off x="2583052" y="2832067"/>
            <a:ext cx="5357817" cy="1077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/>
              <a:t>M.A.A.D. Adán Martínez Jiménez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División </a:t>
            </a:r>
            <a:r>
              <a:rPr lang="es-ES" sz="1600" dirty="0"/>
              <a:t>de Finanzas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admartinezj@ipn.mx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/>
              <a:t>Ext. 51360</a:t>
            </a:r>
          </a:p>
        </p:txBody>
      </p:sp>
      <p:sp>
        <p:nvSpPr>
          <p:cNvPr id="12" name="7 Rectángulo"/>
          <p:cNvSpPr/>
          <p:nvPr/>
        </p:nvSpPr>
        <p:spPr>
          <a:xfrm>
            <a:off x="2583051" y="3958557"/>
            <a:ext cx="5357817" cy="1077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/>
              <a:t>C.P. </a:t>
            </a:r>
            <a:r>
              <a:rPr lang="es-ES" sz="1600" b="1" dirty="0" smtClean="0"/>
              <a:t>Ruth Saraí Ruiz Diaz</a:t>
            </a:r>
            <a:endParaRPr lang="es-ES" sz="1600" b="1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Jefa del Departamento de Tesorería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rruizd@ipn.mx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/>
              <a:t>Ext. </a:t>
            </a:r>
            <a:r>
              <a:rPr lang="es-ES" sz="1600" dirty="0" smtClean="0"/>
              <a:t>51241</a:t>
            </a:r>
            <a:endParaRPr lang="es-ES" sz="1600" dirty="0"/>
          </a:p>
        </p:txBody>
      </p:sp>
      <p:sp>
        <p:nvSpPr>
          <p:cNvPr id="13" name="11 Rectángulo"/>
          <p:cNvSpPr/>
          <p:nvPr/>
        </p:nvSpPr>
        <p:spPr>
          <a:xfrm>
            <a:off x="2583051" y="5035775"/>
            <a:ext cx="5357807" cy="1077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/>
              <a:t>C.P. Carlos Contreras Villegas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Jefe </a:t>
            </a:r>
            <a:r>
              <a:rPr lang="es-ES" sz="1600" dirty="0"/>
              <a:t>del </a:t>
            </a:r>
            <a:r>
              <a:rPr lang="es-ES" sz="1600" dirty="0" smtClean="0"/>
              <a:t>Departamento de Autogenerados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/>
              <a:t>ccontrerasv@ipn.mx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/>
              <a:t>Ext. 51222</a:t>
            </a:r>
          </a:p>
        </p:txBody>
      </p:sp>
    </p:spTree>
    <p:extLst>
      <p:ext uri="{BB962C8B-B14F-4D97-AF65-F5344CB8AC3E}">
        <p14:creationId xmlns:p14="http://schemas.microsoft.com/office/powerpoint/2010/main" val="15980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3092"/>
            <a:ext cx="8229600" cy="1143000"/>
          </a:xfrm>
        </p:spPr>
        <p:txBody>
          <a:bodyPr/>
          <a:lstStyle/>
          <a:p>
            <a:r>
              <a:rPr lang="es-MX" dirty="0" smtClean="0"/>
              <a:t>EJECUTIVO BANCOMER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1" name="7 Rectángulo"/>
          <p:cNvSpPr/>
          <p:nvPr/>
        </p:nvSpPr>
        <p:spPr>
          <a:xfrm>
            <a:off x="2262183" y="2124349"/>
            <a:ext cx="5357817" cy="35394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/>
              <a:t>C.P. Felipe Acosta González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Ejecutivo de Cuenta Centro Corporativo </a:t>
            </a:r>
            <a:r>
              <a:rPr lang="es-ES" sz="1600" dirty="0"/>
              <a:t>Gobierno </a:t>
            </a:r>
            <a:endParaRPr lang="es-ES" sz="1600" dirty="0" smtClean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Sector Social de BBVA Bancomer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felipe.acosta.1@bbva.com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Tel. (55) 91714000 ext. 45411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dirty="0" smtClean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 smtClean="0"/>
              <a:t>Lic. </a:t>
            </a:r>
            <a:r>
              <a:rPr lang="es-ES" sz="1600" b="1" dirty="0" err="1" smtClean="0"/>
              <a:t>Quetzally</a:t>
            </a:r>
            <a:r>
              <a:rPr lang="es-ES" sz="1600" b="1" dirty="0" smtClean="0"/>
              <a:t> Juárez Guevara</a:t>
            </a:r>
            <a:endParaRPr lang="es-ES" sz="1600" b="1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Ejecutiva </a:t>
            </a:r>
            <a:r>
              <a:rPr lang="es-ES" sz="1600" dirty="0"/>
              <a:t>de </a:t>
            </a:r>
            <a:r>
              <a:rPr lang="es-ES" sz="1600" dirty="0" smtClean="0"/>
              <a:t>Servicio </a:t>
            </a:r>
            <a:r>
              <a:rPr lang="es-ES" sz="1600" dirty="0"/>
              <a:t>Centro Corporativo Gobierno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/>
              <a:t>Sector Social de BBVA Bancomer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 smtClean="0"/>
              <a:t>quetzally.juarez.1@bbva.com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/>
              <a:t>Tel. (55) 91714000 ext. </a:t>
            </a:r>
            <a:r>
              <a:rPr lang="es-ES" sz="1600" dirty="0" smtClean="0"/>
              <a:t>45058  </a:t>
            </a: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8974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2000" dirty="0" smtClean="0"/>
              <a:t>Confirmación de datos</a:t>
            </a:r>
            <a:endParaRPr lang="es-MX" sz="20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44" y="1417638"/>
            <a:ext cx="4247802" cy="46301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991774" y="2672081"/>
            <a:ext cx="1518082" cy="1420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053918" y="4094083"/>
            <a:ext cx="1518082" cy="1420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053918" y="4817615"/>
            <a:ext cx="1518082" cy="1420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3053918" y="4250912"/>
            <a:ext cx="1518082" cy="1420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991774" y="3065752"/>
            <a:ext cx="1518082" cy="1420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3053918" y="4378169"/>
            <a:ext cx="1748901" cy="1420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247094" y="2760955"/>
            <a:ext cx="1793774" cy="159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0070C0"/>
                </a:solidFill>
              </a:rPr>
              <a:t>Nombre de la cuenta</a:t>
            </a:r>
            <a:endParaRPr lang="es-MX" sz="1400" dirty="0">
              <a:solidFill>
                <a:srgbClr val="0070C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74594" y="3966827"/>
            <a:ext cx="1793774" cy="2840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0070C0"/>
                </a:solidFill>
              </a:rPr>
              <a:t>Número de cuenta</a:t>
            </a:r>
            <a:endParaRPr lang="es-MX" sz="1400" dirty="0">
              <a:solidFill>
                <a:srgbClr val="0070C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7094" y="4116270"/>
            <a:ext cx="1666527" cy="2840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0070C0"/>
                </a:solidFill>
              </a:rPr>
              <a:t>Fecha de apertura</a:t>
            </a:r>
            <a:endParaRPr lang="es-MX" sz="1400" dirty="0">
              <a:solidFill>
                <a:srgbClr val="0070C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63984" y="4271623"/>
            <a:ext cx="967666" cy="2840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0070C0"/>
                </a:solidFill>
              </a:rPr>
              <a:t>Producto</a:t>
            </a:r>
            <a:endParaRPr lang="es-MX" sz="1400" dirty="0">
              <a:solidFill>
                <a:srgbClr val="0070C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10855" y="4746592"/>
            <a:ext cx="1692650" cy="2840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0070C0"/>
                </a:solidFill>
              </a:rPr>
              <a:t>Cuenta CLABE</a:t>
            </a:r>
            <a:endParaRPr lang="es-MX" sz="1400" dirty="0">
              <a:solidFill>
                <a:srgbClr val="0070C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47094" y="2994729"/>
            <a:ext cx="1793774" cy="2840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0070C0"/>
                </a:solidFill>
              </a:rPr>
              <a:t>RFC</a:t>
            </a:r>
            <a:endParaRPr lang="es-MX" sz="1400" dirty="0">
              <a:solidFill>
                <a:srgbClr val="0070C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2156279" y="2867483"/>
            <a:ext cx="53365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2156279" y="3136772"/>
            <a:ext cx="53365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2040868" y="4110344"/>
            <a:ext cx="53365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040868" y="4258312"/>
            <a:ext cx="54253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2049746" y="4876798"/>
            <a:ext cx="53365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2049746" y="4449188"/>
            <a:ext cx="53365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2 Flecha a la derecha con bandas">
            <a:hlinkClick r:id="rId3" action="ppaction://hlinksldjump"/>
          </p:cNvPr>
          <p:cNvSpPr/>
          <p:nvPr/>
        </p:nvSpPr>
        <p:spPr>
          <a:xfrm rot="10800000">
            <a:off x="7645649" y="5610687"/>
            <a:ext cx="393080" cy="29509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2000" dirty="0" smtClean="0"/>
              <a:t>Consentimiento </a:t>
            </a:r>
            <a:r>
              <a:rPr lang="es-MX" sz="2000" dirty="0"/>
              <a:t>expreso</a:t>
            </a:r>
          </a:p>
          <a:p>
            <a:endParaRPr lang="es-MX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"/>
          <a:stretch/>
        </p:blipFill>
        <p:spPr bwMode="auto">
          <a:xfrm>
            <a:off x="2078767" y="1225117"/>
            <a:ext cx="4561730" cy="486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Elipse"/>
          <p:cNvSpPr/>
          <p:nvPr/>
        </p:nvSpPr>
        <p:spPr>
          <a:xfrm>
            <a:off x="3036163" y="1352465"/>
            <a:ext cx="1660124" cy="1074198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1651248" y="2089312"/>
            <a:ext cx="13849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-63622" y="1889564"/>
            <a:ext cx="1714870" cy="6111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rgbClr val="0070C0"/>
                </a:solidFill>
              </a:rPr>
              <a:t>Deberá contener el sello de recibido por parte del Banco.</a:t>
            </a:r>
            <a:endParaRPr lang="es-MX" sz="1400" dirty="0">
              <a:solidFill>
                <a:srgbClr val="0070C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5" y="1225117"/>
            <a:ext cx="947191" cy="6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 la derecha con bandas">
            <a:hlinkClick r:id="rId4" action="ppaction://hlinksldjump"/>
          </p:cNvPr>
          <p:cNvSpPr/>
          <p:nvPr/>
        </p:nvSpPr>
        <p:spPr>
          <a:xfrm rot="10800000">
            <a:off x="8345009" y="5717700"/>
            <a:ext cx="341790" cy="37499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2000" dirty="0"/>
              <a:t>C</a:t>
            </a:r>
            <a:r>
              <a:rPr lang="es-MX" sz="2000" dirty="0" smtClean="0"/>
              <a:t>ontrato</a:t>
            </a:r>
            <a:endParaRPr lang="es-MX" sz="2000" dirty="0"/>
          </a:p>
        </p:txBody>
      </p:sp>
      <p:pic>
        <p:nvPicPr>
          <p:cNvPr id="12" name="1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0" y="1269507"/>
            <a:ext cx="3901372" cy="473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529"/>
            <a:ext cx="4081547" cy="46612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2000" dirty="0" smtClean="0"/>
              <a:t>Cláusulas</a:t>
            </a:r>
            <a:endParaRPr lang="es-MX" sz="20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9079"/>
            <a:ext cx="3948545" cy="456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85" y="1296785"/>
            <a:ext cx="3834615" cy="4519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Flecha a la derecha con bandas">
            <a:hlinkClick r:id="rId4" action="ppaction://hlinksldjump"/>
          </p:cNvPr>
          <p:cNvSpPr/>
          <p:nvPr/>
        </p:nvSpPr>
        <p:spPr>
          <a:xfrm rot="10800000">
            <a:off x="8291743" y="5747708"/>
            <a:ext cx="361803" cy="348362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ANTECEDENTES</a:t>
            </a:r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99467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1" y="100450"/>
            <a:ext cx="1489588" cy="11612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7201" y="1564620"/>
            <a:ext cx="782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LINEAMIENTOS que tienen por objeto regular el Sistema de Cuenta </a:t>
            </a:r>
            <a:r>
              <a:rPr lang="es-MX" dirty="0" smtClean="0"/>
              <a:t>Única </a:t>
            </a:r>
            <a:r>
              <a:rPr lang="es-MX" dirty="0"/>
              <a:t>de Tesorería, así como establecer </a:t>
            </a:r>
            <a:r>
              <a:rPr lang="es-MX" dirty="0" smtClean="0"/>
              <a:t>las excepciones </a:t>
            </a:r>
            <a:r>
              <a:rPr lang="es-MX" dirty="0"/>
              <a:t>procedentes.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53800" y="681078"/>
            <a:ext cx="323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Jueves 24 de diciembre de 2009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7201" y="2348759"/>
            <a:ext cx="82296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Capítulo </a:t>
            </a:r>
            <a:r>
              <a:rPr lang="es-MX" dirty="0" smtClean="0"/>
              <a:t>II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Del Sistema </a:t>
            </a:r>
            <a:r>
              <a:rPr lang="es-MX" dirty="0" smtClean="0"/>
              <a:t>CUT</a:t>
            </a:r>
          </a:p>
          <a:p>
            <a:pPr algn="ctr"/>
            <a:endParaRPr lang="es-MX" dirty="0"/>
          </a:p>
          <a:p>
            <a:pPr algn="just"/>
            <a:r>
              <a:rPr lang="es-MX" sz="1500" b="1" dirty="0">
                <a:solidFill>
                  <a:schemeClr val="accent2">
                    <a:lumMod val="50000"/>
                  </a:schemeClr>
                </a:solidFill>
              </a:rPr>
              <a:t>QUINTO</a:t>
            </a:r>
            <a:r>
              <a:rPr lang="es-MX" sz="1500" b="1" dirty="0"/>
              <a:t>. </a:t>
            </a:r>
            <a:r>
              <a:rPr lang="es-MX" sz="1500" dirty="0"/>
              <a:t>El Sistema CUT tendrá por objeto la administración unificada de los recursos públicos </a:t>
            </a:r>
            <a:r>
              <a:rPr lang="es-MX" sz="1500" dirty="0" smtClean="0"/>
              <a:t>federales de </a:t>
            </a:r>
            <a:r>
              <a:rPr lang="es-MX" sz="1500" dirty="0"/>
              <a:t>que dispone la Administración Pública Federal, así como los pagos que a las Dependencias y </a:t>
            </a:r>
            <a:r>
              <a:rPr lang="es-MX" sz="1500" dirty="0" smtClean="0"/>
              <a:t>Entidades les </a:t>
            </a:r>
            <a:r>
              <a:rPr lang="es-MX" sz="1500" dirty="0"/>
              <a:t>corresponda realizar en términos de las disposiciones aplicables.</a:t>
            </a:r>
          </a:p>
          <a:p>
            <a:pPr algn="just"/>
            <a:endParaRPr lang="es-MX" sz="1500" dirty="0" smtClean="0"/>
          </a:p>
          <a:p>
            <a:pPr algn="just"/>
            <a:r>
              <a:rPr lang="es-MX" sz="1500" dirty="0" smtClean="0"/>
              <a:t>Asimismo</a:t>
            </a:r>
            <a:r>
              <a:rPr lang="es-MX" sz="1500" dirty="0"/>
              <a:t>, a través del Sistema CUT se llevarán a cabo los servicios de recaudación o recepción </a:t>
            </a:r>
            <a:r>
              <a:rPr lang="es-MX" sz="1500" dirty="0" smtClean="0"/>
              <a:t>unificada de </a:t>
            </a:r>
            <a:r>
              <a:rPr lang="es-MX" sz="1500" dirty="0"/>
              <a:t>recursos de los ingresos federales, así como los de pago a los beneficiarios finales y la ministración </a:t>
            </a:r>
            <a:r>
              <a:rPr lang="es-MX" sz="1500" dirty="0" smtClean="0"/>
              <a:t>de fondos.</a:t>
            </a:r>
          </a:p>
          <a:p>
            <a:pPr algn="just"/>
            <a:endParaRPr lang="es-MX" sz="1500" dirty="0"/>
          </a:p>
          <a:p>
            <a:pPr algn="just"/>
            <a:r>
              <a:rPr lang="es-MX" sz="1500" dirty="0"/>
              <a:t>La Tesorería únicamente será responsable de la ejecución de las operaciones anteriores, </a:t>
            </a:r>
            <a:r>
              <a:rPr lang="es-MX" sz="1500" dirty="0" smtClean="0"/>
              <a:t>específicamente del </a:t>
            </a:r>
            <a:r>
              <a:rPr lang="es-MX" sz="1500" dirty="0"/>
              <a:t>cumplimiento de las instrucciones de pago que le realicen las Dependencias y Entidades, las </a:t>
            </a:r>
            <a:r>
              <a:rPr lang="es-MX" sz="1500" dirty="0" smtClean="0"/>
              <a:t>cuales mantienen </a:t>
            </a:r>
            <a:r>
              <a:rPr lang="es-MX" sz="1500" dirty="0"/>
              <a:t>su carácter de ejecutores de gasto</a:t>
            </a:r>
            <a:r>
              <a:rPr lang="es-MX" sz="1500" dirty="0" smtClean="0"/>
              <a:t>.</a:t>
            </a: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26219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2000" dirty="0" smtClean="0"/>
              <a:t>Tarjeta de firmas</a:t>
            </a:r>
            <a:endParaRPr lang="es-MX" sz="2000" dirty="0"/>
          </a:p>
        </p:txBody>
      </p:sp>
      <p:sp>
        <p:nvSpPr>
          <p:cNvPr id="7" name="6 Flecha a la derecha con bandas">
            <a:hlinkClick r:id="rId2" action="ppaction://hlinksldjump"/>
          </p:cNvPr>
          <p:cNvSpPr/>
          <p:nvPr/>
        </p:nvSpPr>
        <p:spPr>
          <a:xfrm rot="10800000">
            <a:off x="8336132" y="5761526"/>
            <a:ext cx="350668" cy="29509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14791" r="30871" b="11548"/>
          <a:stretch/>
        </p:blipFill>
        <p:spPr bwMode="auto">
          <a:xfrm>
            <a:off x="1562470" y="1193538"/>
            <a:ext cx="4039339" cy="47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2592279" y="2254928"/>
            <a:ext cx="1802167" cy="143818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394446" y="2974019"/>
            <a:ext cx="1731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445188" y="2574524"/>
            <a:ext cx="20662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Debe contener el sello de la institución bancaria.</a:t>
            </a:r>
            <a:endParaRPr lang="es-MX" sz="1200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3165" y="17677"/>
            <a:ext cx="8229600" cy="1143000"/>
          </a:xfrm>
        </p:spPr>
        <p:txBody>
          <a:bodyPr/>
          <a:lstStyle/>
          <a:p>
            <a:r>
              <a:rPr lang="es-MX" dirty="0" smtClean="0"/>
              <a:t>        5 y 8 DE JUNIO           CALENDARIO 1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69597"/>
              </p:ext>
            </p:extLst>
          </p:nvPr>
        </p:nvGraphicFramePr>
        <p:xfrm>
          <a:off x="971550" y="1397001"/>
          <a:ext cx="7558088" cy="45211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79044">
                  <a:extLst>
                    <a:ext uri="{9D8B030D-6E8A-4147-A177-3AD203B41FA5}">
                      <a16:colId xmlns:a16="http://schemas.microsoft.com/office/drawing/2014/main" val="29929845"/>
                    </a:ext>
                  </a:extLst>
                </a:gridCol>
                <a:gridCol w="3779044">
                  <a:extLst>
                    <a:ext uri="{9D8B030D-6E8A-4147-A177-3AD203B41FA5}">
                      <a16:colId xmlns:a16="http://schemas.microsoft.com/office/drawing/2014/main" val="4026414360"/>
                    </a:ext>
                  </a:extLst>
                </a:gridCol>
              </a:tblGrid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ESTANISLAO </a:t>
                      </a:r>
                      <a:r>
                        <a:rPr lang="es-MX" sz="1200" b="1" u="none" strike="noStrike" dirty="0" smtClean="0">
                          <a:effectLst/>
                        </a:rPr>
                        <a:t>RAMÍREZ </a:t>
                      </a:r>
                      <a:r>
                        <a:rPr lang="es-MX" sz="1200" b="1" u="none" strike="noStrike" dirty="0">
                          <a:effectLst/>
                        </a:rPr>
                        <a:t>RUIZ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JUAN DE DIOS </a:t>
                      </a:r>
                      <a:r>
                        <a:rPr lang="es-MX" sz="1200" b="1" u="none" strike="noStrike" dirty="0" smtClean="0">
                          <a:effectLst/>
                        </a:rPr>
                        <a:t>BÁTIZ </a:t>
                      </a:r>
                      <a:r>
                        <a:rPr lang="es-MX" sz="1200" b="1" u="none" strike="noStrike" dirty="0">
                          <a:effectLst/>
                        </a:rPr>
                        <a:t>PAREDES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708752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BENITO </a:t>
                      </a:r>
                      <a:r>
                        <a:rPr lang="es-MX" sz="1200" b="1" u="none" strike="noStrike" dirty="0" smtClean="0">
                          <a:effectLst/>
                        </a:rPr>
                        <a:t>JUÁREZ </a:t>
                      </a:r>
                      <a:r>
                        <a:rPr lang="es-MX" sz="1200" b="1" u="none" strike="noStrike" dirty="0">
                          <a:effectLst/>
                        </a:rPr>
                        <a:t>GARCIA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</a:t>
                      </a:r>
                      <a:r>
                        <a:rPr lang="es-MX" sz="1200" b="1" u="none" strike="noStrike" dirty="0" smtClean="0">
                          <a:effectLst/>
                        </a:rPr>
                        <a:t>LÁZARO CÁRDENAS </a:t>
                      </a:r>
                      <a:r>
                        <a:rPr lang="es-MX" sz="1200" b="1" u="none" strike="noStrike" dirty="0">
                          <a:effectLst/>
                        </a:rPr>
                        <a:t>DEL </a:t>
                      </a:r>
                      <a:r>
                        <a:rPr lang="es-MX" sz="1200" b="1" u="none" strike="noStrike" dirty="0" smtClean="0">
                          <a:effectLst/>
                        </a:rPr>
                        <a:t>RÍO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2531390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</a:t>
                      </a:r>
                      <a:r>
                        <a:rPr lang="es-MX" sz="1200" b="1" u="none" strike="noStrike" dirty="0" smtClean="0">
                          <a:effectLst/>
                        </a:rPr>
                        <a:t>JOSÉ MARÍA </a:t>
                      </a:r>
                      <a:r>
                        <a:rPr lang="es-MX" sz="1200" b="1" u="none" strike="noStrike" dirty="0">
                          <a:effectLst/>
                        </a:rPr>
                        <a:t>MORELOS Y </a:t>
                      </a:r>
                      <a:r>
                        <a:rPr lang="es-MX" sz="1200" b="1" u="none" strike="noStrike" dirty="0" smtClean="0">
                          <a:effectLst/>
                        </a:rPr>
                        <a:t>PAVÓN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NARCISO </a:t>
                      </a:r>
                      <a:r>
                        <a:rPr lang="es-MX" sz="1200" b="1" u="none" strike="noStrike" dirty="0" smtClean="0">
                          <a:effectLst/>
                        </a:rPr>
                        <a:t>BASSOLS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505487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WILFRIDO MASSIEU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CARLOS VALLEJO </a:t>
                      </a:r>
                      <a:r>
                        <a:rPr lang="es-MX" sz="1200" b="1" u="none" strike="noStrike" dirty="0" smtClean="0">
                          <a:effectLst/>
                        </a:rPr>
                        <a:t>MÁRQUEZ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183366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</a:t>
                      </a:r>
                      <a:r>
                        <a:rPr lang="es-MX" sz="1200" b="1" u="none" strike="noStrike" dirty="0" smtClean="0">
                          <a:effectLst/>
                        </a:rPr>
                        <a:t>CUAUHTÉMOC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1" u="none" strike="noStrike" dirty="0" smtClean="0">
                          <a:effectLst/>
                        </a:rPr>
                        <a:t>CENLEX- STO.TOMÁS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6947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</a:t>
                      </a:r>
                      <a:r>
                        <a:rPr lang="es-MX" sz="1200" b="1" u="none" strike="noStrike" dirty="0" smtClean="0">
                          <a:effectLst/>
                        </a:rPr>
                        <a:t>DIÓDORO </a:t>
                      </a:r>
                      <a:r>
                        <a:rPr lang="es-MX" sz="1200" b="1" u="none" strike="noStrike" dirty="0">
                          <a:effectLst/>
                        </a:rPr>
                        <a:t>ANTUNEZ ECHEGARAY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1" u="none" strike="noStrike" dirty="0" smtClean="0">
                          <a:effectLst/>
                        </a:rPr>
                        <a:t>CENLEX- </a:t>
                      </a:r>
                      <a:r>
                        <a:rPr lang="es-MX" sz="1300" b="1" u="none" strike="noStrike" dirty="0">
                          <a:effectLst/>
                        </a:rPr>
                        <a:t>ZACATENCO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775714"/>
                  </a:ext>
                </a:extLst>
              </a:tr>
              <a:tr h="3953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</a:t>
                      </a:r>
                      <a:r>
                        <a:rPr lang="es-MX" sz="1200" b="1" u="none" strike="noStrike" dirty="0" smtClean="0">
                          <a:effectLst/>
                        </a:rPr>
                        <a:t>GONZÁLO VÁZQUEZ </a:t>
                      </a:r>
                      <a:r>
                        <a:rPr lang="es-MX" sz="1200" b="1" u="none" strike="noStrike" dirty="0">
                          <a:effectLst/>
                        </a:rPr>
                        <a:t>VELA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COORDINACIÓN GENERAL DE FORMACIÓN E INNOVACIÓN </a:t>
                      </a:r>
                      <a:r>
                        <a:rPr lang="es-MX" sz="1200" b="1" u="none" strike="noStrike" dirty="0" smtClean="0">
                          <a:effectLst/>
                        </a:rPr>
                        <a:t>EDUCATIVA (CGFIE)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4631838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MIGUEL </a:t>
                      </a:r>
                      <a:r>
                        <a:rPr lang="es-MX" sz="1200" b="1" u="none" strike="noStrike" dirty="0" smtClean="0">
                          <a:effectLst/>
                        </a:rPr>
                        <a:t>OTHÓN </a:t>
                      </a:r>
                      <a:r>
                        <a:rPr lang="es-MX" sz="1200" b="1" u="none" strike="noStrike" dirty="0">
                          <a:effectLst/>
                        </a:rPr>
                        <a:t>DE MENDIZABAL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effectLst/>
                        </a:rPr>
                        <a:t> CET WALTER CROS BUCHANAN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007062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>
                          <a:effectLst/>
                        </a:rPr>
                        <a:t>CECYT MIGUEL BERNARD PERALES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1" u="none" strike="noStrike">
                          <a:effectLst/>
                        </a:rPr>
                        <a:t>UPDCE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1689792"/>
                  </a:ext>
                </a:extLst>
              </a:tr>
              <a:tr h="3906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RICARDO FLORES </a:t>
                      </a:r>
                      <a:r>
                        <a:rPr lang="es-MX" sz="1200" b="1" u="none" strike="noStrike" dirty="0" smtClean="0">
                          <a:effectLst/>
                        </a:rPr>
                        <a:t>MAGÓN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1" u="none" strike="noStrike" dirty="0">
                          <a:effectLst/>
                        </a:rPr>
                        <a:t>UDT TECHNOPOLI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5536027"/>
                  </a:ext>
                </a:extLst>
              </a:tr>
              <a:tr h="6100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CECYT LUIS ENRIQUE ERRO SOLER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s-MX" sz="13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59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3165" y="17677"/>
            <a:ext cx="8229600" cy="1143000"/>
          </a:xfrm>
        </p:spPr>
        <p:txBody>
          <a:bodyPr/>
          <a:lstStyle/>
          <a:p>
            <a:r>
              <a:rPr lang="es-MX" dirty="0" smtClean="0"/>
              <a:t> 6 Y 9 DE JUNIO             CALENDARIO 2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98135"/>
              </p:ext>
            </p:extLst>
          </p:nvPr>
        </p:nvGraphicFramePr>
        <p:xfrm>
          <a:off x="971550" y="1397002"/>
          <a:ext cx="7558088" cy="46470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79044">
                  <a:extLst>
                    <a:ext uri="{9D8B030D-6E8A-4147-A177-3AD203B41FA5}">
                      <a16:colId xmlns:a16="http://schemas.microsoft.com/office/drawing/2014/main" val="29929845"/>
                    </a:ext>
                  </a:extLst>
                </a:gridCol>
                <a:gridCol w="3779044">
                  <a:extLst>
                    <a:ext uri="{9D8B030D-6E8A-4147-A177-3AD203B41FA5}">
                      <a16:colId xmlns:a16="http://schemas.microsoft.com/office/drawing/2014/main" val="4026414360"/>
                    </a:ext>
                  </a:extLst>
                </a:gridCol>
              </a:tblGrid>
              <a:tr h="4077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 UNIDAD TEPEPAN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INGENIERÍA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ARQUITECTURA ZACATENCO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708752"/>
                  </a:ext>
                </a:extLst>
              </a:tr>
              <a:tr h="3367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ESC. SUP. DE ING. Y ARQ. UNIDAD TECAMACHALCO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NACIONAL DE MEDICINA Y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HOMEOPATÍA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2531390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 SUPERIOR DE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INGENIERÍA MECÁNICA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ELÉCTRICA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UNIDAD ZACATENCO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MEDICINA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505487"/>
                  </a:ext>
                </a:extLst>
              </a:tr>
              <a:tr h="3367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 SANTO TOMAS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FÍSICA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MATEMÁTICAS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183366"/>
                  </a:ext>
                </a:extLst>
              </a:tr>
              <a:tr h="3367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UPIICSA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ESIA TICOMÁN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16947"/>
                  </a:ext>
                </a:extLst>
              </a:tr>
              <a:tr h="3367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ESIME UNIDAD AZCAPOTZALCO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INGENIERÍA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TEXTIL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4775714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ESIME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CULHUACÁN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INTERDISCIPLINARIO DE CIENCIAS DE LA SALUD SANTO TOMÁS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631838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ENFERMERÍA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OBSTETRICIA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ESIQIE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007062"/>
                  </a:ext>
                </a:extLst>
              </a:tr>
              <a:tr h="3367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TURISMO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UPIBI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1689792"/>
                  </a:ext>
                </a:extLst>
              </a:tr>
              <a:tr h="4077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ECONOMÍA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INTERDISCIPLINARIO DE CIENCIAS DE LA SALUD MILPA ALTA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536027"/>
                  </a:ext>
                </a:extLst>
              </a:tr>
              <a:tr h="3215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ESIME TICOMAN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UPIITA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876014"/>
                  </a:ext>
                </a:extLst>
              </a:tr>
              <a:tr h="5259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ESCUELA SUPERIOR DE CÓMPUTO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b="1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59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3165" y="17677"/>
            <a:ext cx="8229600" cy="1143000"/>
          </a:xfrm>
        </p:spPr>
        <p:txBody>
          <a:bodyPr/>
          <a:lstStyle/>
          <a:p>
            <a:r>
              <a:rPr lang="es-MX" dirty="0" smtClean="0"/>
              <a:t>7 Y 12 DE JUNIO           CALENDARIO 3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Flecha izquierda 7">
            <a:hlinkClick r:id="rId3" action="ppaction://hlinksldjump"/>
          </p:cNvPr>
          <p:cNvSpPr/>
          <p:nvPr/>
        </p:nvSpPr>
        <p:spPr>
          <a:xfrm>
            <a:off x="7249212" y="6212264"/>
            <a:ext cx="772998" cy="26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88064"/>
              </p:ext>
            </p:extLst>
          </p:nvPr>
        </p:nvGraphicFramePr>
        <p:xfrm>
          <a:off x="971550" y="1438886"/>
          <a:ext cx="7558088" cy="46261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79044">
                  <a:extLst>
                    <a:ext uri="{9D8B030D-6E8A-4147-A177-3AD203B41FA5}">
                      <a16:colId xmlns:a16="http://schemas.microsoft.com/office/drawing/2014/main" val="29929845"/>
                    </a:ext>
                  </a:extLst>
                </a:gridCol>
                <a:gridCol w="3779044">
                  <a:extLst>
                    <a:ext uri="{9D8B030D-6E8A-4147-A177-3AD203B41FA5}">
                      <a16:colId xmlns:a16="http://schemas.microsoft.com/office/drawing/2014/main" val="4026414360"/>
                    </a:ext>
                  </a:extLst>
                </a:gridCol>
              </a:tblGrid>
              <a:tr h="3864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ADMINISTRACIÓN ESCOLAR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INVESTIGACIÓN Y POSGRADO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708752"/>
                  </a:ext>
                </a:extLst>
              </a:tr>
              <a:tr h="3556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BIBLIOTECAS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DE INVESTIGACIÓN E INNOVACIÓN TECNOLÓGICA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2531390"/>
                  </a:ext>
                </a:extLst>
              </a:tr>
              <a:tr h="3864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CAPITAL HUMANO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DE INVESTIGACIÓN EN COMPUTACIÓN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505487"/>
                  </a:ext>
                </a:extLst>
              </a:tr>
              <a:tr h="3556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CÓMPUTO Y COMUNICACIONES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DE NANOCIENCIAS Y MICRO Y NANOTECNOLOGÍAS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183366"/>
                  </a:ext>
                </a:extLst>
              </a:tr>
              <a:tr h="3556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DESARROLLO Y FOMENTO DEPORTIVO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MEXICANO PARA LA PRODUCCIÓN MAS LIMPIA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16947"/>
                  </a:ext>
                </a:extLst>
              </a:tr>
              <a:tr h="3556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DIFUSION Y FOMENTO A LA 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CEPROBI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4775714"/>
                  </a:ext>
                </a:extLst>
              </a:tr>
              <a:tr h="3864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EDUCACION MEDIA SUPERIOR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CIDETEC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631838"/>
                  </a:ext>
                </a:extLst>
              </a:tr>
              <a:tr h="3864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EDUCACION SUPERIOR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CIECAS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007062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PUBLICACIONES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CIIEMAD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1689792"/>
                  </a:ext>
                </a:extLst>
              </a:tr>
              <a:tr h="3864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 DE SERVICIOS ESTUDIANTILES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COORDINACIÓN DEL SISITEMA INSTITUCIONAL DE LA INFORMACIÓN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536027"/>
                  </a:ext>
                </a:extLst>
              </a:tr>
              <a:tr h="3556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ACADÉMICA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CTRO. DE INVS. EN CIENCIA APLICADA Y TEC. AVZDA. U. LEGARIA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876014"/>
                  </a:ext>
                </a:extLst>
              </a:tr>
              <a:tr h="49845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ADMINISTRACIÓN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b="1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59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ANTECEDENTES</a:t>
            </a:r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99467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1" y="100450"/>
            <a:ext cx="1489588" cy="11612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7201" y="1564620"/>
            <a:ext cx="782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LINEAMIENTOS que tienen por objeto regular el Sistema de Cuenta </a:t>
            </a:r>
            <a:r>
              <a:rPr lang="es-MX" dirty="0" smtClean="0"/>
              <a:t>Única </a:t>
            </a:r>
            <a:r>
              <a:rPr lang="es-MX" dirty="0"/>
              <a:t>de Tesorería, así como establecer </a:t>
            </a:r>
            <a:r>
              <a:rPr lang="es-MX" dirty="0" smtClean="0"/>
              <a:t>las excepciones </a:t>
            </a:r>
            <a:r>
              <a:rPr lang="es-MX" dirty="0"/>
              <a:t>procedentes.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53800" y="681078"/>
            <a:ext cx="323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Jueves 24 de diciembre de 2009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7201" y="2248743"/>
            <a:ext cx="82296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Capítulo </a:t>
            </a:r>
            <a:r>
              <a:rPr lang="es-MX" dirty="0" smtClean="0"/>
              <a:t>II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Del Sistema </a:t>
            </a:r>
            <a:r>
              <a:rPr lang="es-MX" dirty="0" smtClean="0"/>
              <a:t>CUT</a:t>
            </a:r>
          </a:p>
          <a:p>
            <a:pPr algn="ctr"/>
            <a:endParaRPr lang="es-MX" dirty="0"/>
          </a:p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SEXTO</a:t>
            </a:r>
            <a:r>
              <a:rPr lang="es-MX" sz="1500" b="1" dirty="0"/>
              <a:t>. </a:t>
            </a:r>
            <a:r>
              <a:rPr lang="es-MX" sz="1500" dirty="0"/>
              <a:t>Los recursos públicos federales se recibirán y mantendrán, respectivamente, en cuentas a nombre o a favor de la Tesorería que se refiere el lineamiento Cuarto</a:t>
            </a:r>
            <a:r>
              <a:rPr lang="es-MX" sz="1500" dirty="0" smtClean="0"/>
              <a:t>.</a:t>
            </a:r>
          </a:p>
          <a:p>
            <a:endParaRPr lang="es-MX" sz="1500" dirty="0"/>
          </a:p>
          <a:p>
            <a:r>
              <a:rPr lang="es-MX" sz="1500" dirty="0"/>
              <a:t>Lo anterior, con excepción de los casos en que la Tesorería determine la imposibilidad para tal efecto, o bien en los casos en que la recaudación no se pueda realizar a través de los procedimientos establecidos para ello; supuesto en el cuál, para la apertura o mantenimiento de cuentas a nombre de las Dependencias y Entidades, éstas deberán obtener la autorización correspondiente por parte de la Tesorería</a:t>
            </a:r>
            <a:r>
              <a:rPr lang="es-MX" sz="1500" dirty="0" smtClean="0"/>
              <a:t>.</a:t>
            </a:r>
          </a:p>
          <a:p>
            <a:endParaRPr lang="es-MX" sz="1500" dirty="0"/>
          </a:p>
          <a:p>
            <a:r>
              <a:rPr lang="es-MX" sz="1500" dirty="0"/>
              <a:t>Para cada excepción la Tesorería deberá considerar las particularidades </a:t>
            </a:r>
            <a:r>
              <a:rPr lang="es-MX" sz="1500" dirty="0" smtClean="0"/>
              <a:t>específicas correspondientes</a:t>
            </a:r>
            <a:r>
              <a:rPr lang="es-MX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7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ANTECEDENTES</a:t>
            </a:r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99467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1" y="100450"/>
            <a:ext cx="1489588" cy="11612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7201" y="1564620"/>
            <a:ext cx="796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LINEAMIENTOS que tienen por objeto regular el Sistema de Cuenta </a:t>
            </a:r>
            <a:r>
              <a:rPr lang="es-MX" dirty="0" smtClean="0"/>
              <a:t>Única </a:t>
            </a:r>
            <a:r>
              <a:rPr lang="es-MX" dirty="0"/>
              <a:t>de Tesorería, así como establecer </a:t>
            </a:r>
            <a:r>
              <a:rPr lang="es-MX" dirty="0" smtClean="0"/>
              <a:t>las excepciones </a:t>
            </a:r>
            <a:r>
              <a:rPr lang="es-MX" dirty="0"/>
              <a:t>procedentes.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53800" y="681078"/>
            <a:ext cx="323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Jueves 24 de diciembre de 2009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7201" y="2489438"/>
            <a:ext cx="82296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Capítulo III</a:t>
            </a:r>
          </a:p>
          <a:p>
            <a:pPr algn="ctr"/>
            <a:r>
              <a:rPr lang="es-MX" dirty="0"/>
              <a:t>De las cuentas autorizadas por excepción</a:t>
            </a:r>
          </a:p>
          <a:p>
            <a:pPr algn="ctr"/>
            <a:r>
              <a:rPr lang="es-MX" dirty="0"/>
              <a:t>Sección primera</a:t>
            </a:r>
          </a:p>
          <a:p>
            <a:pPr algn="ctr"/>
            <a:r>
              <a:rPr lang="es-MX" dirty="0"/>
              <a:t>Del procedimiento para la apertura de nuevas </a:t>
            </a:r>
            <a:r>
              <a:rPr lang="es-MX" dirty="0" smtClean="0"/>
              <a:t>cuentas</a:t>
            </a:r>
          </a:p>
          <a:p>
            <a:pPr algn="ctr"/>
            <a:endParaRPr lang="es-MX" sz="1500" dirty="0"/>
          </a:p>
          <a:p>
            <a:pPr algn="just"/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SÉPTIMO</a:t>
            </a:r>
            <a:r>
              <a:rPr lang="es-MX" sz="15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s-MX" sz="1500" dirty="0"/>
              <a:t>Las cuentas que por excepción autorice la Tesorería a las Dependencias y Entidades para </a:t>
            </a:r>
            <a:r>
              <a:rPr lang="es-MX" sz="1500" dirty="0" smtClean="0"/>
              <a:t>la recepción </a:t>
            </a:r>
            <a:r>
              <a:rPr lang="es-MX" sz="1500" dirty="0"/>
              <a:t>de ingresos federales o de reintegros de recursos públicos, deberán ser </a:t>
            </a:r>
            <a:r>
              <a:rPr lang="es-MX" sz="1500" dirty="0" smtClean="0"/>
              <a:t>cuentas bancarias sin opción </a:t>
            </a:r>
            <a:r>
              <a:rPr lang="es-MX" sz="1500" dirty="0"/>
              <a:t>a disposición</a:t>
            </a:r>
            <a:r>
              <a:rPr lang="es-MX" sz="1500" dirty="0" smtClean="0"/>
              <a:t>.</a:t>
            </a:r>
          </a:p>
          <a:p>
            <a:pPr algn="just"/>
            <a:endParaRPr lang="es-MX" sz="1500" dirty="0"/>
          </a:p>
          <a:p>
            <a:pPr algn="just"/>
            <a:r>
              <a:rPr lang="es-MX" sz="1500" dirty="0"/>
              <a:t>Los recursos que se depositen en dichas cuentas se transferirán, concentrarán o enterarán a la </a:t>
            </a:r>
            <a:r>
              <a:rPr lang="es-MX" sz="1500" dirty="0" smtClean="0"/>
              <a:t>Tesorería de </a:t>
            </a:r>
            <a:r>
              <a:rPr lang="es-MX" sz="1500" dirty="0"/>
              <a:t>conformidad con las disposiciones aplicables.</a:t>
            </a:r>
          </a:p>
        </p:txBody>
      </p:sp>
    </p:spTree>
    <p:extLst>
      <p:ext uri="{BB962C8B-B14F-4D97-AF65-F5344CB8AC3E}">
        <p14:creationId xmlns:p14="http://schemas.microsoft.com/office/powerpoint/2010/main" val="10369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ANTECEDENTES</a:t>
            </a:r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99467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1" y="100450"/>
            <a:ext cx="1489588" cy="11612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7201" y="1564620"/>
            <a:ext cx="798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LINEAMIENTOS que tienen por objeto regular el Sistema de Cuenta </a:t>
            </a:r>
            <a:r>
              <a:rPr lang="es-MX" dirty="0" smtClean="0"/>
              <a:t>Única </a:t>
            </a:r>
            <a:r>
              <a:rPr lang="es-MX" dirty="0"/>
              <a:t>de Tesorería, así como establecer </a:t>
            </a:r>
            <a:r>
              <a:rPr lang="es-MX" dirty="0" smtClean="0"/>
              <a:t>las excepciones </a:t>
            </a:r>
            <a:r>
              <a:rPr lang="es-MX" dirty="0"/>
              <a:t>procedentes.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53800" y="681078"/>
            <a:ext cx="323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Jueves 24 de diciembre de 2009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7201" y="248943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Capítulo III</a:t>
            </a:r>
          </a:p>
          <a:p>
            <a:pPr algn="ctr"/>
            <a:r>
              <a:rPr lang="es-MX" dirty="0"/>
              <a:t>De las cuentas autorizadas por excepción</a:t>
            </a:r>
          </a:p>
          <a:p>
            <a:pPr algn="ctr"/>
            <a:r>
              <a:rPr lang="es-MX" dirty="0"/>
              <a:t>Sección primera</a:t>
            </a:r>
          </a:p>
          <a:p>
            <a:pPr algn="ctr"/>
            <a:r>
              <a:rPr lang="es-MX" dirty="0"/>
              <a:t>Del procedimiento para la apertura de nuevas </a:t>
            </a:r>
            <a:r>
              <a:rPr lang="es-MX" dirty="0" smtClean="0"/>
              <a:t>cuentas</a:t>
            </a:r>
          </a:p>
          <a:p>
            <a:pPr algn="ctr"/>
            <a:endParaRPr lang="es-MX" dirty="0" smtClean="0"/>
          </a:p>
          <a:p>
            <a:pPr algn="just"/>
            <a:r>
              <a:rPr lang="es-MX" sz="1500" b="1" dirty="0">
                <a:solidFill>
                  <a:schemeClr val="accent2">
                    <a:lumMod val="50000"/>
                  </a:schemeClr>
                </a:solidFill>
              </a:rPr>
              <a:t>NOVENO</a:t>
            </a:r>
            <a:r>
              <a:rPr lang="es-MX" sz="1500" dirty="0"/>
              <a:t>. Con la finalidad de que las Dependencias y Entidades lleven a cabo la apertura de cuentas, </a:t>
            </a:r>
            <a:r>
              <a:rPr lang="es-MX" sz="1500" dirty="0" smtClean="0"/>
              <a:t>la autorización </a:t>
            </a:r>
            <a:r>
              <a:rPr lang="es-MX" sz="1500" dirty="0"/>
              <a:t>que para cada caso otorgue la Tesorería tendrá una vigencia de 30 días naturales contados </a:t>
            </a:r>
            <a:r>
              <a:rPr lang="es-MX" sz="1500" dirty="0" smtClean="0"/>
              <a:t>a partir </a:t>
            </a:r>
            <a:r>
              <a:rPr lang="es-MX" sz="1500" dirty="0"/>
              <a:t>de su notificación, prorrogable por una sola ocasión por el mismo plazo en los términos previstos en </a:t>
            </a:r>
            <a:r>
              <a:rPr lang="es-MX" sz="1500" dirty="0" smtClean="0"/>
              <a:t>el lineamiento </a:t>
            </a:r>
            <a:r>
              <a:rPr lang="es-MX" sz="1500" dirty="0"/>
              <a:t>anterior</a:t>
            </a:r>
            <a:r>
              <a:rPr lang="es-MX" sz="1500" dirty="0" smtClean="0"/>
              <a:t>.</a:t>
            </a:r>
          </a:p>
          <a:p>
            <a:pPr algn="just"/>
            <a:endParaRPr lang="es-MX" sz="1500" dirty="0"/>
          </a:p>
          <a:p>
            <a:pPr algn="just"/>
            <a:r>
              <a:rPr lang="es-MX" sz="1500" dirty="0"/>
              <a:t>El plazo podrá ser distinto en los casos de excepción que determine la Tesorería.</a:t>
            </a:r>
          </a:p>
        </p:txBody>
      </p:sp>
    </p:spTree>
    <p:extLst>
      <p:ext uri="{BB962C8B-B14F-4D97-AF65-F5344CB8AC3E}">
        <p14:creationId xmlns:p14="http://schemas.microsoft.com/office/powerpoint/2010/main" val="42778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99467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574162" y="2309857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Capítulo III</a:t>
            </a:r>
          </a:p>
          <a:p>
            <a:pPr algn="ctr"/>
            <a:r>
              <a:rPr lang="es-MX" dirty="0"/>
              <a:t>De las cuentas autorizadas por excepción</a:t>
            </a:r>
          </a:p>
          <a:p>
            <a:pPr algn="ctr"/>
            <a:r>
              <a:rPr lang="es-MX" dirty="0"/>
              <a:t>Sección primera</a:t>
            </a:r>
          </a:p>
          <a:p>
            <a:pPr algn="ctr"/>
            <a:r>
              <a:rPr lang="es-MX" dirty="0"/>
              <a:t>Del procedimiento para la apertura de nuevas </a:t>
            </a:r>
            <a:r>
              <a:rPr lang="es-MX" dirty="0" smtClean="0"/>
              <a:t>cuentas</a:t>
            </a:r>
          </a:p>
          <a:p>
            <a:pPr algn="ctr"/>
            <a:endParaRPr lang="es-MX" dirty="0" smtClean="0"/>
          </a:p>
          <a:p>
            <a:pPr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DÉCIMO</a:t>
            </a:r>
            <a:r>
              <a:rPr lang="es-MX" dirty="0"/>
              <a:t>. Para la apertura de las cuentas que por excepción autorice la Tesorería, las Dependencias </a:t>
            </a:r>
            <a:r>
              <a:rPr lang="es-MX" dirty="0" smtClean="0"/>
              <a:t>y Entidades </a:t>
            </a:r>
            <a:r>
              <a:rPr lang="es-MX" dirty="0"/>
              <a:t>deberán suscribir los contratos respectivos por conducto del servidor público que cuente </a:t>
            </a:r>
            <a:r>
              <a:rPr lang="es-MX" dirty="0" smtClean="0"/>
              <a:t>con facultades </a:t>
            </a:r>
            <a:r>
              <a:rPr lang="es-MX" dirty="0"/>
              <a:t>para ello, en el que deberán incorporarse cuando menos las siguientes previsiones</a:t>
            </a:r>
            <a:r>
              <a:rPr lang="es-MX" dirty="0" smtClean="0"/>
              <a:t>:</a:t>
            </a:r>
          </a:p>
          <a:p>
            <a:pPr algn="just"/>
            <a:endParaRPr lang="es-MX" dirty="0"/>
          </a:p>
        </p:txBody>
      </p:sp>
      <p:sp>
        <p:nvSpPr>
          <p:cNvPr id="3" name="Flecha a la derecha con bandas 2"/>
          <p:cNvSpPr/>
          <p:nvPr/>
        </p:nvSpPr>
        <p:spPr>
          <a:xfrm>
            <a:off x="6783258" y="5291269"/>
            <a:ext cx="1673483" cy="598663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REQUISITOS DEL REGISTRO</a:t>
            </a:r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1" y="100450"/>
            <a:ext cx="1489588" cy="11612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8231" y="1438268"/>
            <a:ext cx="798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LINEAMIENTOS que tienen por objeto regular el Sistema de Cuenta </a:t>
            </a:r>
            <a:r>
              <a:rPr lang="es-MX" dirty="0" smtClean="0"/>
              <a:t>Única </a:t>
            </a:r>
            <a:r>
              <a:rPr lang="es-MX" dirty="0"/>
              <a:t>de Tesorería, así como establecer </a:t>
            </a:r>
            <a:r>
              <a:rPr lang="es-MX" dirty="0" smtClean="0"/>
              <a:t>las excepciones </a:t>
            </a:r>
            <a:r>
              <a:rPr lang="es-MX" dirty="0"/>
              <a:t>procedentes.</a:t>
            </a:r>
          </a:p>
        </p:txBody>
      </p:sp>
    </p:spTree>
    <p:extLst>
      <p:ext uri="{BB962C8B-B14F-4D97-AF65-F5344CB8AC3E}">
        <p14:creationId xmlns:p14="http://schemas.microsoft.com/office/powerpoint/2010/main" val="14140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99467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690064" y="2732293"/>
            <a:ext cx="7996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EJEMPLO</a:t>
            </a:r>
          </a:p>
          <a:p>
            <a:pPr algn="ctr"/>
            <a:endParaRPr lang="es-MX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MX" b="1" dirty="0" smtClean="0">
                <a:solidFill>
                  <a:srgbClr val="3366FF"/>
                </a:solidFill>
              </a:rPr>
              <a:t>R 11 B00 SEP IPN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DIRECCIÓN DE RECURSOS FINANCIEROS </a:t>
            </a:r>
            <a:r>
              <a:rPr lang="es-MX" b="1" dirty="0" smtClean="0">
                <a:solidFill>
                  <a:srgbClr val="3366FF"/>
                </a:solidFill>
              </a:rPr>
              <a:t>IE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0064" y="1297869"/>
            <a:ext cx="7996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I</a:t>
            </a:r>
            <a:r>
              <a:rPr lang="es-MX" dirty="0" smtClean="0"/>
              <a:t>.-La </a:t>
            </a:r>
            <a:r>
              <a:rPr lang="es-MX" dirty="0"/>
              <a:t>cuenta deberá estar a nombre de la Dependencia o Entidad e iniciará, para fines de identificación, con la letra “R” seguida con la clave del Ramo (2 dígitos), seguida de la clave de Unidad Responsable (3 dígitos</a:t>
            </a:r>
            <a:r>
              <a:rPr lang="es-MX" dirty="0" smtClean="0"/>
              <a:t>), SEP IPN </a:t>
            </a:r>
            <a:r>
              <a:rPr lang="es-MX" dirty="0"/>
              <a:t>y una breve descripción del objeto de la </a:t>
            </a:r>
            <a:r>
              <a:rPr lang="es-MX" dirty="0" smtClean="0"/>
              <a:t>misma finalizando con IE: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690064" y="3900833"/>
            <a:ext cx="7996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II. Tener por uso y finalidad el recibir o manejar recursos públicos federales</a:t>
            </a:r>
            <a:r>
              <a:rPr lang="es-MX" dirty="0" smtClean="0"/>
              <a:t>;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III. Exceptuar el pago del Impuesto Sobre la Renta en los casos en que así lo establezcan </a:t>
            </a:r>
            <a:r>
              <a:rPr lang="es-MX" dirty="0" smtClean="0"/>
              <a:t>las disposiciones </a:t>
            </a:r>
            <a:r>
              <a:rPr lang="es-MX" dirty="0"/>
              <a:t>aplicables</a:t>
            </a:r>
            <a:r>
              <a:rPr lang="es-MX" dirty="0" smtClean="0"/>
              <a:t>;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IV. Las cuentas deberán ser productivas, procurando en todo momento el obtener las </a:t>
            </a:r>
            <a:r>
              <a:rPr lang="es-MX" dirty="0" smtClean="0"/>
              <a:t>mejores condiciones de rendimiento y seguridad</a:t>
            </a:r>
            <a:endParaRPr lang="es-MX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REQUISITOS DEL REGISTRO</a:t>
            </a:r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1" y="100450"/>
            <a:ext cx="1489588" cy="11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99467"/>
            <a:ext cx="2133600" cy="365125"/>
          </a:xfrm>
        </p:spPr>
        <p:txBody>
          <a:bodyPr/>
          <a:lstStyle/>
          <a:p>
            <a:pPr>
              <a:defRPr/>
            </a:pPr>
            <a:fld id="{715CC888-5DE3-453F-9378-C0F0FE089C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57201" y="2192109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V</a:t>
            </a:r>
            <a:r>
              <a:rPr lang="es-MX" dirty="0"/>
              <a:t>. Los nombres y firmas de los servidores públicos facultados o autorizados para girar </a:t>
            </a:r>
            <a:r>
              <a:rPr lang="es-MX" dirty="0" smtClean="0"/>
              <a:t>instrucciones sobre </a:t>
            </a:r>
            <a:r>
              <a:rPr lang="es-MX" dirty="0"/>
              <a:t>las cuentas, </a:t>
            </a:r>
            <a:r>
              <a:rPr lang="es-MX" dirty="0" smtClean="0"/>
              <a:t>y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VI. El consentimiento expreso de la Dependencia o Entidad, por conducto de un servidor </a:t>
            </a:r>
            <a:r>
              <a:rPr lang="es-MX" dirty="0" smtClean="0"/>
              <a:t>público autorizado </a:t>
            </a:r>
            <a:r>
              <a:rPr lang="es-MX" dirty="0"/>
              <a:t>o facultado conforme a la fracción anterior, para que la Tesorería tenga acceso a </a:t>
            </a:r>
            <a:r>
              <a:rPr lang="es-MX" dirty="0" smtClean="0"/>
              <a:t>la consulta </a:t>
            </a:r>
            <a:r>
              <a:rPr lang="es-MX" dirty="0"/>
              <a:t>de movimientos y saldos de las cuentas a través de los medios electrónicos aplicables.</a:t>
            </a: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457200" y="44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1500" b="1" dirty="0" smtClean="0">
                <a:solidFill>
                  <a:schemeClr val="accent2">
                    <a:lumMod val="50000"/>
                  </a:schemeClr>
                </a:solidFill>
              </a:rPr>
              <a:t>REQUISITOS DEL REGISTRO</a:t>
            </a:r>
            <a:endParaRPr lang="es-MX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31" y="100450"/>
            <a:ext cx="1489588" cy="1161256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4913194" y="4653887"/>
            <a:ext cx="3671248" cy="1364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DOCUMENTACIÓN A ENTREGAR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89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7" y="238588"/>
            <a:ext cx="82915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17" y="2373821"/>
            <a:ext cx="3878633" cy="37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>
            <a:stCxn id="3087" idx="2"/>
          </p:cNvCxnSpPr>
          <p:nvPr/>
        </p:nvCxnSpPr>
        <p:spPr>
          <a:xfrm flipH="1">
            <a:off x="7003686" y="2368120"/>
            <a:ext cx="1" cy="491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06" y="1276858"/>
            <a:ext cx="21891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3" y="1453720"/>
            <a:ext cx="18049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6101193" y="3315039"/>
            <a:ext cx="1364927" cy="8752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71" y="1184969"/>
            <a:ext cx="4147056" cy="4844021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772358" y="3201423"/>
            <a:ext cx="1820601" cy="55041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2147998" y="2650730"/>
            <a:ext cx="2556769" cy="16090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49A8B93FB90A468C377DE074B4C33B" ma:contentTypeVersion="2" ma:contentTypeDescription="Crear nuevo documento." ma:contentTypeScope="" ma:versionID="ad114b017aebce961bc178b9ec89bd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7dea3be3c94cbf51adfa2c9c6abaa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3CCF5AD-D737-4EDF-A62F-8F18338BE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16212</TotalTime>
  <Words>1491</Words>
  <Application>Microsoft Office PowerPoint</Application>
  <PresentationFormat>Presentación en pantalla (4:3)</PresentationFormat>
  <Paragraphs>242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Adobe Caslon Pro</vt:lpstr>
      <vt:lpstr>Adobe Caslon Pro Bold</vt:lpstr>
      <vt:lpstr>Arial</vt:lpstr>
      <vt:lpstr>Calibri</vt:lpstr>
      <vt:lpstr>Calisto MT</vt:lpstr>
      <vt:lpstr>Century Gothic</vt:lpstr>
      <vt:lpstr>Times New Roman</vt:lpstr>
      <vt:lpstr>Trajan Pro</vt:lpstr>
      <vt:lpstr>Office Theme</vt:lpstr>
      <vt:lpstr>Registro de cuentas Bancarias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a considerar</vt:lpstr>
      <vt:lpstr>Registro definitivo por la DRF</vt:lpstr>
      <vt:lpstr>Presentación de PowerPoint</vt:lpstr>
      <vt:lpstr>DIRECCIÓN DE RECURSOS FINANCIEROS</vt:lpstr>
      <vt:lpstr>EJECUTIVO BANCOMER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5 y 8 DE JUNIO           CALENDARIO 1</vt:lpstr>
      <vt:lpstr> 6 Y 9 DE JUNIO             CALENDARIO 2</vt:lpstr>
      <vt:lpstr>7 Y 12 DE JUNIO           CALENDARIO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DE CUENTAS BANCARIAS 290517</dc:title>
  <dc:creator>Diana</dc:creator>
  <cp:lastModifiedBy>Jose Oviedo</cp:lastModifiedBy>
  <cp:revision>605</cp:revision>
  <cp:lastPrinted>2017-05-29T14:23:57Z</cp:lastPrinted>
  <dcterms:created xsi:type="dcterms:W3CDTF">2010-04-12T23:12:02Z</dcterms:created>
  <dcterms:modified xsi:type="dcterms:W3CDTF">2018-04-17T16:34:09Z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0x0101008049A8B93FB90A468C377DE074B4C33B</vt:lpwstr>
  </property>
</Properties>
</file>